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theme/themeOverride5.xml" ContentType="application/vnd.openxmlformats-officedocument.themeOverr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heme/themeOverride4.xml" ContentType="application/vnd.openxmlformats-officedocument.themeOverr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65"/>
  </p:notesMasterIdLst>
  <p:sldIdLst>
    <p:sldId id="294" r:id="rId2"/>
    <p:sldId id="475" r:id="rId3"/>
    <p:sldId id="393" r:id="rId4"/>
    <p:sldId id="377" r:id="rId5"/>
    <p:sldId id="378" r:id="rId6"/>
    <p:sldId id="380" r:id="rId7"/>
    <p:sldId id="381" r:id="rId8"/>
    <p:sldId id="379" r:id="rId9"/>
    <p:sldId id="382" r:id="rId10"/>
    <p:sldId id="307" r:id="rId11"/>
    <p:sldId id="383" r:id="rId12"/>
    <p:sldId id="330" r:id="rId13"/>
    <p:sldId id="384" r:id="rId14"/>
    <p:sldId id="310" r:id="rId15"/>
    <p:sldId id="319" r:id="rId16"/>
    <p:sldId id="320" r:id="rId17"/>
    <p:sldId id="334" r:id="rId18"/>
    <p:sldId id="386" r:id="rId19"/>
    <p:sldId id="304" r:id="rId20"/>
    <p:sldId id="339" r:id="rId21"/>
    <p:sldId id="394" r:id="rId22"/>
    <p:sldId id="388" r:id="rId23"/>
    <p:sldId id="389" r:id="rId24"/>
    <p:sldId id="390" r:id="rId25"/>
    <p:sldId id="391" r:id="rId26"/>
    <p:sldId id="395" r:id="rId27"/>
    <p:sldId id="396" r:id="rId28"/>
    <p:sldId id="392" r:id="rId29"/>
    <p:sldId id="340" r:id="rId30"/>
    <p:sldId id="337" r:id="rId31"/>
    <p:sldId id="341" r:id="rId32"/>
    <p:sldId id="458" r:id="rId33"/>
    <p:sldId id="342" r:id="rId34"/>
    <p:sldId id="343" r:id="rId35"/>
    <p:sldId id="344" r:id="rId36"/>
    <p:sldId id="347" r:id="rId37"/>
    <p:sldId id="345" r:id="rId38"/>
    <p:sldId id="397" r:id="rId39"/>
    <p:sldId id="350" r:id="rId40"/>
    <p:sldId id="351" r:id="rId41"/>
    <p:sldId id="398" r:id="rId42"/>
    <p:sldId id="399" r:id="rId43"/>
    <p:sldId id="348" r:id="rId44"/>
    <p:sldId id="400" r:id="rId45"/>
    <p:sldId id="401" r:id="rId46"/>
    <p:sldId id="403" r:id="rId47"/>
    <p:sldId id="404" r:id="rId48"/>
    <p:sldId id="313" r:id="rId49"/>
    <p:sldId id="454" r:id="rId50"/>
    <p:sldId id="467" r:id="rId51"/>
    <p:sldId id="471" r:id="rId52"/>
    <p:sldId id="460" r:id="rId53"/>
    <p:sldId id="472" r:id="rId54"/>
    <p:sldId id="461" r:id="rId55"/>
    <p:sldId id="462" r:id="rId56"/>
    <p:sldId id="468" r:id="rId57"/>
    <p:sldId id="473" r:id="rId58"/>
    <p:sldId id="469" r:id="rId59"/>
    <p:sldId id="474" r:id="rId60"/>
    <p:sldId id="470" r:id="rId61"/>
    <p:sldId id="374" r:id="rId62"/>
    <p:sldId id="375" r:id="rId63"/>
    <p:sldId id="376" r:id="rId6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27E54B"/>
    <a:srgbClr val="981E3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42" autoAdjust="0"/>
    <p:restoredTop sz="88767" autoAdjust="0"/>
  </p:normalViewPr>
  <p:slideViewPr>
    <p:cSldViewPr>
      <p:cViewPr varScale="1">
        <p:scale>
          <a:sx n="65" d="100"/>
          <a:sy n="65" d="100"/>
        </p:scale>
        <p:origin x="-1440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37638A8E-BCB3-4D82-A8D7-EED5B4DD040B}" type="datetimeFigureOut">
              <a:rPr lang="en-US"/>
              <a:pPr>
                <a:defRPr/>
              </a:pPr>
              <a:t>10/29/2013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CCB0A276-062D-482E-91D9-E19C9DD2B8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261988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BFDDE3-6E34-4155-874E-D57783DD858C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b="1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19B9A4-96A0-4206-B266-B2A96CD42493}" type="slidenum">
              <a:rPr lang="en-US" smtClean="0"/>
              <a:pPr/>
              <a:t>62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8306D1-9805-4E77-8953-9C023F75C727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8306D1-9805-4E77-8953-9C023F75C727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A2FD7FE-FDA6-49B3-82FE-29185B85401A}" type="slidenum">
              <a:rPr lang="en-US" altLang="en-US" sz="1200" smtClean="0"/>
              <a:pPr/>
              <a:t>52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DE51ACC-E7C4-4FC1-83FF-F5E26B63E674}" type="slidenum">
              <a:rPr lang="en-US" altLang="en-US" sz="1200" smtClean="0"/>
              <a:pPr/>
              <a:t>54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ED96472-7571-4273-882F-7B75CCC99BB3}" type="slidenum">
              <a:rPr lang="en-US" altLang="en-US" sz="1200" smtClean="0"/>
              <a:pPr/>
              <a:t>55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r>
              <a:rPr lang="en-US" b="1" dirty="0" smtClean="0"/>
              <a:t>Negative control still gives fluorescent value,</a:t>
            </a:r>
            <a:r>
              <a:rPr lang="en-US" b="1" baseline="0" dirty="0" smtClean="0"/>
              <a:t> which is why 3 of the wells actually could give above 100% inhibition.  </a:t>
            </a:r>
          </a:p>
          <a:p>
            <a:pPr>
              <a:buFont typeface="Arial" pitchFamily="34" charset="0"/>
              <a:buNone/>
            </a:pPr>
            <a:r>
              <a:rPr lang="en-US" b="1" baseline="0" dirty="0" smtClean="0"/>
              <a:t>Effective cells are the Red/Blue count.  </a:t>
            </a:r>
          </a:p>
          <a:p>
            <a:pPr>
              <a:buFont typeface="Arial" pitchFamily="34" charset="0"/>
              <a:buNone/>
            </a:pPr>
            <a:r>
              <a:rPr lang="en-US" b="1" baseline="0" dirty="0" smtClean="0"/>
              <a:t>** The % Inhibition is based on monochromator reading, and not on imaging analysis. 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8306D1-9805-4E77-8953-9C023F75C727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Previously</a:t>
            </a:r>
            <a:r>
              <a:rPr lang="en-US" baseline="0" dirty="0" smtClean="0"/>
              <a:t> the Oris assays was validated on Synergy readers using bottom detection.  The assay uses a cell seeding stopper and a physical mask fitted beneath the plate; manual process not amenable to HTS</a:t>
            </a:r>
          </a:p>
          <a:p>
            <a:r>
              <a:rPr lang="en-US" baseline="0" dirty="0" smtClean="0"/>
              <a:t>Oris Pro uses a non-toxic biodegradable gel (BCG) that dissolves after cell plating.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AB503-AD46-4794-B6EC-9ACCCF52F753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8306D1-9805-4E77-8953-9C023F75C727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7"/>
          <p:cNvSpPr>
            <a:spLocks noChangeArrowheads="1"/>
          </p:cNvSpPr>
          <p:nvPr/>
        </p:nvSpPr>
        <p:spPr bwMode="auto">
          <a:xfrm>
            <a:off x="165100" y="1066800"/>
            <a:ext cx="8839200" cy="56388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5" name="Rectangle 48"/>
          <p:cNvSpPr>
            <a:spLocks noChangeArrowheads="1"/>
          </p:cNvSpPr>
          <p:nvPr/>
        </p:nvSpPr>
        <p:spPr bwMode="auto">
          <a:xfrm>
            <a:off x="152400" y="1219200"/>
            <a:ext cx="8686800" cy="5410200"/>
          </a:xfrm>
          <a:prstGeom prst="rect">
            <a:avLst/>
          </a:prstGeom>
          <a:solidFill>
            <a:schemeClr val="bg1"/>
          </a:solidFill>
          <a:ln w="9525">
            <a:solidFill>
              <a:srgbClr val="777777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56"/>
          <p:cNvSpPr>
            <a:spLocks noChangeShapeType="1"/>
          </p:cNvSpPr>
          <p:nvPr/>
        </p:nvSpPr>
        <p:spPr bwMode="auto">
          <a:xfrm>
            <a:off x="161925" y="1066800"/>
            <a:ext cx="8839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Rectangle 60"/>
          <p:cNvSpPr>
            <a:spLocks noChangeArrowheads="1"/>
          </p:cNvSpPr>
          <p:nvPr/>
        </p:nvSpPr>
        <p:spPr bwMode="auto">
          <a:xfrm>
            <a:off x="152400" y="139700"/>
            <a:ext cx="883920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64" descr="S:\Marketing\Artwork\Logos\BioTek Logo\TIF\Tagline\Largecolorlogo tag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82588"/>
            <a:ext cx="1828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2514600"/>
            <a:ext cx="7315200" cy="762000"/>
          </a:xfrm>
        </p:spPr>
        <p:txBody>
          <a:bodyPr/>
          <a:lstStyle>
            <a:lvl1pPr algn="ctr"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181" name="Rectangle 3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>
                <a:solidFill>
                  <a:srgbClr val="990000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 userDrawn="1"/>
        </p:nvSpPr>
        <p:spPr bwMode="auto">
          <a:xfrm>
            <a:off x="165100" y="1066800"/>
            <a:ext cx="8839200" cy="5638800"/>
          </a:xfrm>
          <a:prstGeom prst="rect">
            <a:avLst/>
          </a:prstGeom>
          <a:solidFill>
            <a:schemeClr val="tx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152400" y="1219200"/>
            <a:ext cx="8686800" cy="5410200"/>
          </a:xfrm>
          <a:prstGeom prst="rect">
            <a:avLst/>
          </a:prstGeom>
          <a:solidFill>
            <a:schemeClr val="tx1"/>
          </a:solidFill>
          <a:ln w="9525">
            <a:solidFill>
              <a:srgbClr val="777777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Line 4"/>
          <p:cNvSpPr>
            <a:spLocks noChangeShapeType="1"/>
          </p:cNvSpPr>
          <p:nvPr userDrawn="1"/>
        </p:nvSpPr>
        <p:spPr bwMode="auto">
          <a:xfrm>
            <a:off x="161925" y="1066800"/>
            <a:ext cx="8839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6" descr="plates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088" y="3875088"/>
            <a:ext cx="2103437" cy="275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152400" y="139700"/>
            <a:ext cx="8839200" cy="914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62" descr="S:\Marketing\Artwork\Logos\BioTek Logo\TIF\Tagline\Largecolorlogo tag.tif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82588"/>
            <a:ext cx="1828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09800"/>
            <a:ext cx="3619500" cy="3581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2209800"/>
            <a:ext cx="3619500" cy="3581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41438"/>
            <a:ext cx="4040188" cy="4873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88775" y="1407225"/>
            <a:ext cx="4041775" cy="42227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 userDrawn="1"/>
        </p:nvSpPr>
        <p:spPr bwMode="auto">
          <a:xfrm>
            <a:off x="165100" y="1066800"/>
            <a:ext cx="8839200" cy="5638800"/>
          </a:xfrm>
          <a:prstGeom prst="rect">
            <a:avLst/>
          </a:prstGeom>
          <a:solidFill>
            <a:schemeClr val="tx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152400" y="1219200"/>
            <a:ext cx="8686800" cy="5410200"/>
          </a:xfrm>
          <a:prstGeom prst="rect">
            <a:avLst/>
          </a:prstGeom>
          <a:solidFill>
            <a:schemeClr val="tx1"/>
          </a:solidFill>
          <a:ln w="9525">
            <a:solidFill>
              <a:srgbClr val="777777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Line 4"/>
          <p:cNvSpPr>
            <a:spLocks noChangeShapeType="1"/>
          </p:cNvSpPr>
          <p:nvPr userDrawn="1"/>
        </p:nvSpPr>
        <p:spPr bwMode="auto">
          <a:xfrm>
            <a:off x="161925" y="1066800"/>
            <a:ext cx="8839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6" descr="plates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088" y="3875088"/>
            <a:ext cx="2103437" cy="275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152400" y="139700"/>
            <a:ext cx="8839200" cy="914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62" descr="S:\Marketing\Artwork\Logos\BioTek Logo\TIF\Tagline\Largecolorlogo tag.tif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82588"/>
            <a:ext cx="1828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 userDrawn="1"/>
        </p:nvSpPr>
        <p:spPr bwMode="auto">
          <a:xfrm>
            <a:off x="165100" y="1066800"/>
            <a:ext cx="8839200" cy="5638800"/>
          </a:xfrm>
          <a:prstGeom prst="rect">
            <a:avLst/>
          </a:prstGeom>
          <a:solidFill>
            <a:schemeClr val="tx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152400" y="1219200"/>
            <a:ext cx="8686800" cy="5410200"/>
          </a:xfrm>
          <a:prstGeom prst="rect">
            <a:avLst/>
          </a:prstGeom>
          <a:solidFill>
            <a:schemeClr val="tx1"/>
          </a:solidFill>
          <a:ln w="9525">
            <a:solidFill>
              <a:srgbClr val="777777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Line 4"/>
          <p:cNvSpPr>
            <a:spLocks noChangeShapeType="1"/>
          </p:cNvSpPr>
          <p:nvPr userDrawn="1"/>
        </p:nvSpPr>
        <p:spPr bwMode="auto">
          <a:xfrm>
            <a:off x="161925" y="1066800"/>
            <a:ext cx="8839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6" descr="plates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088" y="3875088"/>
            <a:ext cx="2103437" cy="275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152400" y="139700"/>
            <a:ext cx="8839200" cy="914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62" descr="S:\Marketing\Artwork\Logos\BioTek Logo\TIF\Tagline\Largecolorlogo tag.tif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82588"/>
            <a:ext cx="1828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 userDrawn="1"/>
        </p:nvSpPr>
        <p:spPr bwMode="auto">
          <a:xfrm>
            <a:off x="165100" y="1066800"/>
            <a:ext cx="8839200" cy="5638800"/>
          </a:xfrm>
          <a:prstGeom prst="rect">
            <a:avLst/>
          </a:prstGeom>
          <a:solidFill>
            <a:schemeClr val="tx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152400" y="1219200"/>
            <a:ext cx="8686800" cy="5410200"/>
          </a:xfrm>
          <a:prstGeom prst="rect">
            <a:avLst/>
          </a:prstGeom>
          <a:solidFill>
            <a:schemeClr val="tx1"/>
          </a:solidFill>
          <a:ln w="9525">
            <a:solidFill>
              <a:srgbClr val="777777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Line 4"/>
          <p:cNvSpPr>
            <a:spLocks noChangeShapeType="1"/>
          </p:cNvSpPr>
          <p:nvPr userDrawn="1"/>
        </p:nvSpPr>
        <p:spPr bwMode="auto">
          <a:xfrm>
            <a:off x="161925" y="1066800"/>
            <a:ext cx="8839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6" descr="plates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088" y="3875088"/>
            <a:ext cx="2103437" cy="275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152400" y="139700"/>
            <a:ext cx="8839200" cy="914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62" descr="S:\Marketing\Artwork\Logos\BioTek Logo\TIF\Tagline\Largecolorlogo tag.tif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82588"/>
            <a:ext cx="1828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38A8"/>
            </a:gs>
            <a:gs pos="100000">
              <a:srgbClr val="002163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Rectangle 43"/>
          <p:cNvSpPr>
            <a:spLocks noChangeArrowheads="1"/>
          </p:cNvSpPr>
          <p:nvPr/>
        </p:nvSpPr>
        <p:spPr bwMode="auto">
          <a:xfrm>
            <a:off x="161925" y="1066800"/>
            <a:ext cx="8839200" cy="56388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027" name="Rectangle 44"/>
          <p:cNvSpPr>
            <a:spLocks noChangeArrowheads="1"/>
          </p:cNvSpPr>
          <p:nvPr/>
        </p:nvSpPr>
        <p:spPr bwMode="auto">
          <a:xfrm>
            <a:off x="152400" y="1219200"/>
            <a:ext cx="8686800" cy="5410200"/>
          </a:xfrm>
          <a:prstGeom prst="rect">
            <a:avLst/>
          </a:prstGeom>
          <a:solidFill>
            <a:schemeClr val="bg1"/>
          </a:solidFill>
          <a:ln w="9525">
            <a:solidFill>
              <a:srgbClr val="777777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8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371600"/>
            <a:ext cx="701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Header Text</a:t>
            </a:r>
          </a:p>
        </p:txBody>
      </p:sp>
      <p:sp>
        <p:nvSpPr>
          <p:cNvPr id="1029" name="Line 45"/>
          <p:cNvSpPr>
            <a:spLocks noChangeShapeType="1"/>
          </p:cNvSpPr>
          <p:nvPr/>
        </p:nvSpPr>
        <p:spPr bwMode="auto">
          <a:xfrm>
            <a:off x="161925" y="1066800"/>
            <a:ext cx="8839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0" name="Line 54"/>
          <p:cNvSpPr>
            <a:spLocks noChangeShapeType="1"/>
          </p:cNvSpPr>
          <p:nvPr/>
        </p:nvSpPr>
        <p:spPr bwMode="auto">
          <a:xfrm>
            <a:off x="381000" y="1765300"/>
            <a:ext cx="830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1" name="Rectangle 56"/>
          <p:cNvSpPr>
            <a:spLocks noChangeArrowheads="1"/>
          </p:cNvSpPr>
          <p:nvPr/>
        </p:nvSpPr>
        <p:spPr bwMode="auto">
          <a:xfrm>
            <a:off x="152400" y="139700"/>
            <a:ext cx="883920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209800"/>
            <a:ext cx="7391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33" name="Picture 62" descr="S:\Marketing\Artwork\Logos\BioTek Logo\TIF\Tagline\Largecolorlogo tag.t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81000" y="382588"/>
            <a:ext cx="1828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3" r:id="rId7"/>
    <p:sldLayoutId id="2147483754" r:id="rId8"/>
    <p:sldLayoutId id="2147483755" r:id="rId9"/>
    <p:sldLayoutId id="2147483756" r:id="rId10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tiff"/><Relationship Id="rId5" Type="http://schemas.openxmlformats.org/officeDocument/2006/relationships/image" Target="../media/image70.tiff"/><Relationship Id="rId4" Type="http://schemas.openxmlformats.org/officeDocument/2006/relationships/image" Target="../media/image69.tif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82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33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hyperlink" Target="http://www.biotek.com/tektalk" TargetMode="External"/><Relationship Id="rId7" Type="http://schemas.openxmlformats.org/officeDocument/2006/relationships/image" Target="../media/image84.png"/><Relationship Id="rId2" Type="http://schemas.openxmlformats.org/officeDocument/2006/relationships/hyperlink" Target="http://www.biotek.com/resource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acebook.biotek.com/" TargetMode="External"/><Relationship Id="rId5" Type="http://schemas.openxmlformats.org/officeDocument/2006/relationships/hyperlink" Target="http://twitter.com/biotektalk" TargetMode="External"/><Relationship Id="rId10" Type="http://schemas.openxmlformats.org/officeDocument/2006/relationships/image" Target="../media/image87.png"/><Relationship Id="rId4" Type="http://schemas.openxmlformats.org/officeDocument/2006/relationships/hyperlink" Target="http://blog.biotek.com/" TargetMode="External"/><Relationship Id="rId9" Type="http://schemas.openxmlformats.org/officeDocument/2006/relationships/image" Target="../media/image8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 smtClean="0"/>
              <a:t>Cell Based Assays using a Multi Mode Microplate Imaging System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sz="quarter" idx="1"/>
          </p:nvPr>
        </p:nvSpPr>
        <p:spPr>
          <a:xfrm>
            <a:off x="1371600" y="3573016"/>
            <a:ext cx="6400800" cy="792088"/>
          </a:xfrm>
        </p:spPr>
        <p:txBody>
          <a:bodyPr/>
          <a:lstStyle/>
          <a:p>
            <a:r>
              <a:rPr lang="en-US" dirty="0" smtClean="0"/>
              <a:t>Dominic Herring</a:t>
            </a:r>
          </a:p>
          <a:p>
            <a:r>
              <a:rPr lang="en-US" dirty="0" smtClean="0"/>
              <a:t>BioTek Instruments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Level Hybrid Multi Mode Microplate Reader</a:t>
            </a:r>
            <a:endParaRPr lang="en-US" dirty="0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1547664" y="3284984"/>
            <a:ext cx="6789737" cy="7207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416"/>
          <p:cNvGrpSpPr>
            <a:grpSpLocks/>
          </p:cNvGrpSpPr>
          <p:nvPr/>
        </p:nvGrpSpPr>
        <p:grpSpPr bwMode="auto">
          <a:xfrm>
            <a:off x="1209526" y="2489647"/>
            <a:ext cx="1025525" cy="366712"/>
            <a:chOff x="794" y="1475"/>
            <a:chExt cx="646" cy="231"/>
          </a:xfrm>
        </p:grpSpPr>
        <p:sp>
          <p:nvSpPr>
            <p:cNvPr id="6" name="Line 110"/>
            <p:cNvSpPr>
              <a:spLocks noChangeShapeType="1"/>
            </p:cNvSpPr>
            <p:nvPr/>
          </p:nvSpPr>
          <p:spPr bwMode="auto">
            <a:xfrm>
              <a:off x="1008" y="1584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 Box 113"/>
            <p:cNvSpPr txBox="1">
              <a:spLocks noChangeArrowheads="1"/>
            </p:cNvSpPr>
            <p:nvPr/>
          </p:nvSpPr>
          <p:spPr bwMode="auto">
            <a:xfrm>
              <a:off x="794" y="1475"/>
              <a:ext cx="2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0">
                  <a:latin typeface="Arial" charset="0"/>
                </a:rPr>
                <a:t>M</a:t>
              </a:r>
            </a:p>
          </p:txBody>
        </p:sp>
      </p:grpSp>
      <p:sp>
        <p:nvSpPr>
          <p:cNvPr id="8" name="Text Box 116"/>
          <p:cNvSpPr txBox="1">
            <a:spLocks noChangeArrowheads="1"/>
          </p:cNvSpPr>
          <p:nvPr/>
        </p:nvSpPr>
        <p:spPr bwMode="auto">
          <a:xfrm>
            <a:off x="272901" y="5809109"/>
            <a:ext cx="3126526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16000" indent="-2160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600" b="0" dirty="0">
                <a:latin typeface="Arial" charset="0"/>
              </a:rPr>
              <a:t>A = Absorbance</a:t>
            </a:r>
          </a:p>
        </p:txBody>
      </p:sp>
      <p:grpSp>
        <p:nvGrpSpPr>
          <p:cNvPr id="9" name="Group 411"/>
          <p:cNvGrpSpPr>
            <a:grpSpLocks/>
          </p:cNvGrpSpPr>
          <p:nvPr/>
        </p:nvGrpSpPr>
        <p:grpSpPr bwMode="auto">
          <a:xfrm>
            <a:off x="6681639" y="4008884"/>
            <a:ext cx="1752600" cy="366713"/>
            <a:chOff x="4059" y="1570"/>
            <a:chExt cx="1104" cy="231"/>
          </a:xfrm>
        </p:grpSpPr>
        <p:sp>
          <p:nvSpPr>
            <p:cNvPr id="10" name="Text Box 120"/>
            <p:cNvSpPr txBox="1">
              <a:spLocks noChangeArrowheads="1"/>
            </p:cNvSpPr>
            <p:nvPr/>
          </p:nvSpPr>
          <p:spPr bwMode="auto">
            <a:xfrm>
              <a:off x="4967" y="1570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0">
                  <a:latin typeface="Arial" charset="0"/>
                </a:rPr>
                <a:t>L</a:t>
              </a:r>
            </a:p>
          </p:txBody>
        </p:sp>
        <p:sp>
          <p:nvSpPr>
            <p:cNvPr id="11" name="Line 121"/>
            <p:cNvSpPr>
              <a:spLocks noChangeShapeType="1"/>
            </p:cNvSpPr>
            <p:nvPr/>
          </p:nvSpPr>
          <p:spPr bwMode="auto">
            <a:xfrm>
              <a:off x="4059" y="1706"/>
              <a:ext cx="88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 Box 125"/>
          <p:cNvSpPr txBox="1">
            <a:spLocks noChangeArrowheads="1"/>
          </p:cNvSpPr>
          <p:nvPr/>
        </p:nvSpPr>
        <p:spPr bwMode="auto">
          <a:xfrm>
            <a:off x="2808065" y="5550522"/>
            <a:ext cx="340290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16000" indent="-2160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600" b="0" dirty="0">
                <a:latin typeface="Arial" charset="0"/>
              </a:rPr>
              <a:t>T = TRF light source</a:t>
            </a:r>
          </a:p>
        </p:txBody>
      </p:sp>
      <p:grpSp>
        <p:nvGrpSpPr>
          <p:cNvPr id="13" name="Group 239"/>
          <p:cNvGrpSpPr>
            <a:grpSpLocks/>
          </p:cNvGrpSpPr>
          <p:nvPr/>
        </p:nvGrpSpPr>
        <p:grpSpPr bwMode="auto">
          <a:xfrm>
            <a:off x="417364" y="3072259"/>
            <a:ext cx="2262187" cy="2592388"/>
            <a:chOff x="295" y="1842"/>
            <a:chExt cx="1425" cy="1633"/>
          </a:xfrm>
        </p:grpSpPr>
        <p:grpSp>
          <p:nvGrpSpPr>
            <p:cNvPr id="14" name="Group 240"/>
            <p:cNvGrpSpPr>
              <a:grpSpLocks/>
            </p:cNvGrpSpPr>
            <p:nvPr/>
          </p:nvGrpSpPr>
          <p:grpSpPr bwMode="auto">
            <a:xfrm>
              <a:off x="385" y="1933"/>
              <a:ext cx="1335" cy="1426"/>
              <a:chOff x="333" y="1913"/>
              <a:chExt cx="1625" cy="1736"/>
            </a:xfrm>
          </p:grpSpPr>
          <p:sp>
            <p:nvSpPr>
              <p:cNvPr id="16" name="Freeform 241"/>
              <p:cNvSpPr>
                <a:spLocks/>
              </p:cNvSpPr>
              <p:nvPr/>
            </p:nvSpPr>
            <p:spPr bwMode="auto">
              <a:xfrm rot="5400000" flipH="1">
                <a:off x="1206" y="3183"/>
                <a:ext cx="455" cy="281"/>
              </a:xfrm>
              <a:custGeom>
                <a:avLst/>
                <a:gdLst/>
                <a:ahLst/>
                <a:cxnLst>
                  <a:cxn ang="0">
                    <a:pos x="13" y="138"/>
                  </a:cxn>
                  <a:cxn ang="0">
                    <a:pos x="0" y="157"/>
                  </a:cxn>
                  <a:cxn ang="0">
                    <a:pos x="464" y="285"/>
                  </a:cxn>
                  <a:cxn ang="0">
                    <a:pos x="464" y="0"/>
                  </a:cxn>
                  <a:cxn ang="0">
                    <a:pos x="28" y="118"/>
                  </a:cxn>
                  <a:cxn ang="0">
                    <a:pos x="13" y="138"/>
                  </a:cxn>
                </a:cxnLst>
                <a:rect l="0" t="0" r="r" b="b"/>
                <a:pathLst>
                  <a:path w="464" h="285">
                    <a:moveTo>
                      <a:pt x="13" y="138"/>
                    </a:moveTo>
                    <a:lnTo>
                      <a:pt x="0" y="157"/>
                    </a:lnTo>
                    <a:lnTo>
                      <a:pt x="464" y="285"/>
                    </a:lnTo>
                    <a:lnTo>
                      <a:pt x="464" y="0"/>
                    </a:lnTo>
                    <a:lnTo>
                      <a:pt x="28" y="118"/>
                    </a:lnTo>
                    <a:lnTo>
                      <a:pt x="13" y="138"/>
                    </a:lnTo>
                  </a:path>
                </a:pathLst>
              </a:custGeom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Line 242"/>
              <p:cNvSpPr>
                <a:spLocks noChangeShapeType="1"/>
              </p:cNvSpPr>
              <p:nvPr/>
            </p:nvSpPr>
            <p:spPr bwMode="auto">
              <a:xfrm flipV="1">
                <a:off x="1439" y="2815"/>
                <a:ext cx="0" cy="235"/>
              </a:xfrm>
              <a:prstGeom prst="line">
                <a:avLst/>
              </a:prstGeom>
              <a:noFill/>
              <a:ln w="7620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8" name="Group 243"/>
              <p:cNvGrpSpPr>
                <a:grpSpLocks/>
              </p:cNvGrpSpPr>
              <p:nvPr/>
            </p:nvGrpSpPr>
            <p:grpSpPr bwMode="auto">
              <a:xfrm rot="993777">
                <a:off x="1252" y="3308"/>
                <a:ext cx="331" cy="329"/>
                <a:chOff x="4362" y="1002"/>
                <a:chExt cx="431" cy="431"/>
              </a:xfrm>
            </p:grpSpPr>
            <p:sp>
              <p:nvSpPr>
                <p:cNvPr id="64" name="Arc 244"/>
                <p:cNvSpPr>
                  <a:spLocks/>
                </p:cNvSpPr>
                <p:nvPr/>
              </p:nvSpPr>
              <p:spPr bwMode="auto">
                <a:xfrm flipV="1">
                  <a:off x="4362" y="1002"/>
                  <a:ext cx="390" cy="390"/>
                </a:xfrm>
                <a:custGeom>
                  <a:avLst/>
                  <a:gdLst>
                    <a:gd name="G0" fmla="+- 338 0 0"/>
                    <a:gd name="G1" fmla="+- 21600 0 0"/>
                    <a:gd name="G2" fmla="+- 21600 0 0"/>
                    <a:gd name="T0" fmla="*/ 0 w 21938"/>
                    <a:gd name="T1" fmla="*/ 3 h 21941"/>
                    <a:gd name="T2" fmla="*/ 21935 w 21938"/>
                    <a:gd name="T3" fmla="*/ 21941 h 21941"/>
                    <a:gd name="T4" fmla="*/ 338 w 21938"/>
                    <a:gd name="T5" fmla="*/ 21600 h 219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938" h="21941" fill="none" extrusionOk="0">
                      <a:moveTo>
                        <a:pt x="-1" y="2"/>
                      </a:moveTo>
                      <a:cubicBezTo>
                        <a:pt x="112" y="0"/>
                        <a:pt x="225" y="-1"/>
                        <a:pt x="338" y="0"/>
                      </a:cubicBezTo>
                      <a:cubicBezTo>
                        <a:pt x="12267" y="0"/>
                        <a:pt x="21938" y="9670"/>
                        <a:pt x="21938" y="21600"/>
                      </a:cubicBezTo>
                      <a:cubicBezTo>
                        <a:pt x="21938" y="21713"/>
                        <a:pt x="21937" y="21827"/>
                        <a:pt x="21935" y="21941"/>
                      </a:cubicBezTo>
                    </a:path>
                    <a:path w="21938" h="21941" stroke="0" extrusionOk="0">
                      <a:moveTo>
                        <a:pt x="-1" y="2"/>
                      </a:moveTo>
                      <a:cubicBezTo>
                        <a:pt x="112" y="0"/>
                        <a:pt x="225" y="-1"/>
                        <a:pt x="338" y="0"/>
                      </a:cubicBezTo>
                      <a:cubicBezTo>
                        <a:pt x="12267" y="0"/>
                        <a:pt x="21938" y="9670"/>
                        <a:pt x="21938" y="21600"/>
                      </a:cubicBezTo>
                      <a:cubicBezTo>
                        <a:pt x="21938" y="21713"/>
                        <a:pt x="21937" y="21827"/>
                        <a:pt x="21935" y="21941"/>
                      </a:cubicBezTo>
                      <a:lnTo>
                        <a:pt x="338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" name="Arc 245"/>
                <p:cNvSpPr>
                  <a:spLocks/>
                </p:cNvSpPr>
                <p:nvPr/>
              </p:nvSpPr>
              <p:spPr bwMode="auto">
                <a:xfrm flipV="1">
                  <a:off x="4362" y="1002"/>
                  <a:ext cx="427" cy="426"/>
                </a:xfrm>
                <a:custGeom>
                  <a:avLst/>
                  <a:gdLst>
                    <a:gd name="G0" fmla="+- 1591 0 0"/>
                    <a:gd name="G1" fmla="+- 21600 0 0"/>
                    <a:gd name="G2" fmla="+- 21600 0 0"/>
                    <a:gd name="T0" fmla="*/ 0 w 23191"/>
                    <a:gd name="T1" fmla="*/ 59 h 23623"/>
                    <a:gd name="T2" fmla="*/ 23096 w 23191"/>
                    <a:gd name="T3" fmla="*/ 23623 h 23623"/>
                    <a:gd name="T4" fmla="*/ 1591 w 23191"/>
                    <a:gd name="T5" fmla="*/ 21600 h 236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191" h="23623" fill="none" extrusionOk="0">
                      <a:moveTo>
                        <a:pt x="-1" y="58"/>
                      </a:moveTo>
                      <a:cubicBezTo>
                        <a:pt x="529" y="19"/>
                        <a:pt x="1060" y="-1"/>
                        <a:pt x="1591" y="0"/>
                      </a:cubicBezTo>
                      <a:cubicBezTo>
                        <a:pt x="13520" y="0"/>
                        <a:pt x="23191" y="9670"/>
                        <a:pt x="23191" y="21600"/>
                      </a:cubicBezTo>
                      <a:cubicBezTo>
                        <a:pt x="23191" y="22275"/>
                        <a:pt x="23159" y="22950"/>
                        <a:pt x="23096" y="23623"/>
                      </a:cubicBezTo>
                    </a:path>
                    <a:path w="23191" h="23623" stroke="0" extrusionOk="0">
                      <a:moveTo>
                        <a:pt x="-1" y="58"/>
                      </a:moveTo>
                      <a:cubicBezTo>
                        <a:pt x="529" y="19"/>
                        <a:pt x="1060" y="-1"/>
                        <a:pt x="1591" y="0"/>
                      </a:cubicBezTo>
                      <a:cubicBezTo>
                        <a:pt x="13520" y="0"/>
                        <a:pt x="23191" y="9670"/>
                        <a:pt x="23191" y="21600"/>
                      </a:cubicBezTo>
                      <a:cubicBezTo>
                        <a:pt x="23191" y="22275"/>
                        <a:pt x="23159" y="22950"/>
                        <a:pt x="23096" y="23623"/>
                      </a:cubicBezTo>
                      <a:lnTo>
                        <a:pt x="1591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" name="Line 246"/>
                <p:cNvSpPr>
                  <a:spLocks noChangeShapeType="1"/>
                </p:cNvSpPr>
                <p:nvPr/>
              </p:nvSpPr>
              <p:spPr bwMode="auto">
                <a:xfrm>
                  <a:off x="4368" y="1392"/>
                  <a:ext cx="1" cy="4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" name="Line 247"/>
                <p:cNvSpPr>
                  <a:spLocks noChangeShapeType="1"/>
                </p:cNvSpPr>
                <p:nvPr/>
              </p:nvSpPr>
              <p:spPr bwMode="auto">
                <a:xfrm>
                  <a:off x="4752" y="1008"/>
                  <a:ext cx="41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9" name="Line 248"/>
              <p:cNvSpPr>
                <a:spLocks noChangeShapeType="1"/>
              </p:cNvSpPr>
              <p:nvPr/>
            </p:nvSpPr>
            <p:spPr bwMode="auto">
              <a:xfrm flipH="1">
                <a:off x="1172" y="3097"/>
                <a:ext cx="236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249"/>
              <p:cNvSpPr>
                <a:spLocks noChangeShapeType="1"/>
              </p:cNvSpPr>
              <p:nvPr/>
            </p:nvSpPr>
            <p:spPr bwMode="auto">
              <a:xfrm flipH="1">
                <a:off x="1465" y="3098"/>
                <a:ext cx="237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Line 250"/>
              <p:cNvSpPr>
                <a:spLocks noChangeShapeType="1"/>
              </p:cNvSpPr>
              <p:nvPr/>
            </p:nvSpPr>
            <p:spPr bwMode="auto">
              <a:xfrm>
                <a:off x="1336" y="2601"/>
                <a:ext cx="215" cy="16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Line 251"/>
              <p:cNvSpPr>
                <a:spLocks noChangeShapeType="1"/>
              </p:cNvSpPr>
              <p:nvPr/>
            </p:nvSpPr>
            <p:spPr bwMode="auto">
              <a:xfrm flipH="1">
                <a:off x="921" y="2698"/>
                <a:ext cx="519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Oval 252"/>
              <p:cNvSpPr>
                <a:spLocks noChangeArrowheads="1"/>
              </p:cNvSpPr>
              <p:nvPr/>
            </p:nvSpPr>
            <p:spPr bwMode="auto">
              <a:xfrm>
                <a:off x="1368" y="2509"/>
                <a:ext cx="142" cy="4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4" name="Group 253"/>
              <p:cNvGrpSpPr>
                <a:grpSpLocks/>
              </p:cNvGrpSpPr>
              <p:nvPr/>
            </p:nvGrpSpPr>
            <p:grpSpPr bwMode="auto">
              <a:xfrm>
                <a:off x="1108" y="2127"/>
                <a:ext cx="850" cy="207"/>
                <a:chOff x="3888" y="2516"/>
                <a:chExt cx="1302" cy="319"/>
              </a:xfrm>
            </p:grpSpPr>
            <p:sp>
              <p:nvSpPr>
                <p:cNvPr id="45" name="Rectangle 254"/>
                <p:cNvSpPr>
                  <a:spLocks noChangeArrowheads="1"/>
                </p:cNvSpPr>
                <p:nvPr/>
              </p:nvSpPr>
              <p:spPr bwMode="auto">
                <a:xfrm>
                  <a:off x="3888" y="2517"/>
                  <a:ext cx="1302" cy="31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46" name="Group 255"/>
                <p:cNvGrpSpPr>
                  <a:grpSpLocks/>
                </p:cNvGrpSpPr>
                <p:nvPr/>
              </p:nvGrpSpPr>
              <p:grpSpPr bwMode="auto">
                <a:xfrm>
                  <a:off x="3919" y="2516"/>
                  <a:ext cx="1248" cy="316"/>
                  <a:chOff x="3408" y="2208"/>
                  <a:chExt cx="1248" cy="316"/>
                </a:xfrm>
              </p:grpSpPr>
              <p:sp>
                <p:nvSpPr>
                  <p:cNvPr id="47" name="Rectangle 256"/>
                  <p:cNvSpPr>
                    <a:spLocks noChangeArrowheads="1"/>
                  </p:cNvSpPr>
                  <p:nvPr/>
                </p:nvSpPr>
                <p:spPr bwMode="auto">
                  <a:xfrm>
                    <a:off x="4366" y="2286"/>
                    <a:ext cx="251" cy="220"/>
                  </a:xfrm>
                  <a:prstGeom prst="rect">
                    <a:avLst/>
                  </a:prstGeom>
                  <a:solidFill>
                    <a:schemeClr val="hlink"/>
                  </a:solidFill>
                  <a:ln w="317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" name="Rectangle 257"/>
                  <p:cNvSpPr>
                    <a:spLocks noChangeArrowheads="1"/>
                  </p:cNvSpPr>
                  <p:nvPr/>
                </p:nvSpPr>
                <p:spPr bwMode="auto">
                  <a:xfrm>
                    <a:off x="3447" y="2286"/>
                    <a:ext cx="251" cy="220"/>
                  </a:xfrm>
                  <a:prstGeom prst="rect">
                    <a:avLst/>
                  </a:prstGeom>
                  <a:solidFill>
                    <a:schemeClr val="hlink"/>
                  </a:solidFill>
                  <a:ln w="317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" name="Rectangle 258"/>
                  <p:cNvSpPr>
                    <a:spLocks noChangeArrowheads="1"/>
                  </p:cNvSpPr>
                  <p:nvPr/>
                </p:nvSpPr>
                <p:spPr bwMode="auto">
                  <a:xfrm>
                    <a:off x="3753" y="2286"/>
                    <a:ext cx="252" cy="220"/>
                  </a:xfrm>
                  <a:prstGeom prst="rect">
                    <a:avLst/>
                  </a:prstGeom>
                  <a:solidFill>
                    <a:schemeClr val="hlink"/>
                  </a:solidFill>
                  <a:ln w="317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" name="Rectangle 259"/>
                  <p:cNvSpPr>
                    <a:spLocks noChangeArrowheads="1"/>
                  </p:cNvSpPr>
                  <p:nvPr/>
                </p:nvSpPr>
                <p:spPr bwMode="auto">
                  <a:xfrm>
                    <a:off x="4059" y="2286"/>
                    <a:ext cx="252" cy="220"/>
                  </a:xfrm>
                  <a:prstGeom prst="rect">
                    <a:avLst/>
                  </a:prstGeom>
                  <a:solidFill>
                    <a:schemeClr val="hlink"/>
                  </a:solidFill>
                  <a:ln w="317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51" name="Group 260"/>
                  <p:cNvGrpSpPr>
                    <a:grpSpLocks/>
                  </p:cNvGrpSpPr>
                  <p:nvPr/>
                </p:nvGrpSpPr>
                <p:grpSpPr bwMode="auto">
                  <a:xfrm>
                    <a:off x="3408" y="2208"/>
                    <a:ext cx="1248" cy="316"/>
                    <a:chOff x="1464" y="1720"/>
                    <a:chExt cx="3816" cy="968"/>
                  </a:xfrm>
                </p:grpSpPr>
                <p:grpSp>
                  <p:nvGrpSpPr>
                    <p:cNvPr id="52" name="Group 26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64" y="1720"/>
                      <a:ext cx="1000" cy="968"/>
                      <a:chOff x="1464" y="1720"/>
                      <a:chExt cx="1000" cy="968"/>
                    </a:xfrm>
                  </p:grpSpPr>
                  <p:sp>
                    <p:nvSpPr>
                      <p:cNvPr id="62" name="Freeform 26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464" y="1768"/>
                        <a:ext cx="1000" cy="92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72" y="8"/>
                          </a:cxn>
                          <a:cxn ang="0">
                            <a:pos x="72" y="920"/>
                          </a:cxn>
                          <a:cxn ang="0">
                            <a:pos x="936" y="920"/>
                          </a:cxn>
                          <a:cxn ang="0">
                            <a:pos x="936" y="8"/>
                          </a:cxn>
                          <a:cxn ang="0">
                            <a:pos x="1000" y="0"/>
                          </a:cxn>
                        </a:cxnLst>
                        <a:rect l="0" t="0" r="r" b="b"/>
                        <a:pathLst>
                          <a:path w="1000" h="920">
                            <a:moveTo>
                              <a:pt x="0" y="0"/>
                            </a:moveTo>
                            <a:lnTo>
                              <a:pt x="72" y="8"/>
                            </a:lnTo>
                            <a:lnTo>
                              <a:pt x="72" y="920"/>
                            </a:lnTo>
                            <a:lnTo>
                              <a:pt x="936" y="920"/>
                            </a:lnTo>
                            <a:lnTo>
                              <a:pt x="936" y="8"/>
                            </a:lnTo>
                            <a:lnTo>
                              <a:pt x="1000" y="0"/>
                            </a:lnTo>
                          </a:path>
                        </a:pathLst>
                      </a:custGeom>
                      <a:noFill/>
                      <a:ln w="317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3" name="Freeform 26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464" y="1720"/>
                        <a:ext cx="992" cy="92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120" y="8"/>
                          </a:cxn>
                          <a:cxn ang="0">
                            <a:pos x="120" y="920"/>
                          </a:cxn>
                          <a:cxn ang="0">
                            <a:pos x="888" y="920"/>
                          </a:cxn>
                          <a:cxn ang="0">
                            <a:pos x="888" y="8"/>
                          </a:cxn>
                          <a:cxn ang="0">
                            <a:pos x="992" y="0"/>
                          </a:cxn>
                        </a:cxnLst>
                        <a:rect l="0" t="0" r="r" b="b"/>
                        <a:pathLst>
                          <a:path w="992" h="920">
                            <a:moveTo>
                              <a:pt x="0" y="0"/>
                            </a:moveTo>
                            <a:lnTo>
                              <a:pt x="120" y="8"/>
                            </a:lnTo>
                            <a:lnTo>
                              <a:pt x="120" y="920"/>
                            </a:lnTo>
                            <a:lnTo>
                              <a:pt x="888" y="920"/>
                            </a:lnTo>
                            <a:lnTo>
                              <a:pt x="888" y="8"/>
                            </a:lnTo>
                            <a:lnTo>
                              <a:pt x="992" y="0"/>
                            </a:lnTo>
                          </a:path>
                        </a:pathLst>
                      </a:custGeom>
                      <a:noFill/>
                      <a:ln w="317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53" name="Group 26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3" y="1720"/>
                      <a:ext cx="1000" cy="968"/>
                      <a:chOff x="1464" y="1720"/>
                      <a:chExt cx="1000" cy="968"/>
                    </a:xfrm>
                  </p:grpSpPr>
                  <p:sp>
                    <p:nvSpPr>
                      <p:cNvPr id="60" name="Freeform 26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464" y="1768"/>
                        <a:ext cx="1000" cy="92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72" y="8"/>
                          </a:cxn>
                          <a:cxn ang="0">
                            <a:pos x="72" y="920"/>
                          </a:cxn>
                          <a:cxn ang="0">
                            <a:pos x="936" y="920"/>
                          </a:cxn>
                          <a:cxn ang="0">
                            <a:pos x="936" y="8"/>
                          </a:cxn>
                          <a:cxn ang="0">
                            <a:pos x="1000" y="0"/>
                          </a:cxn>
                        </a:cxnLst>
                        <a:rect l="0" t="0" r="r" b="b"/>
                        <a:pathLst>
                          <a:path w="1000" h="920">
                            <a:moveTo>
                              <a:pt x="0" y="0"/>
                            </a:moveTo>
                            <a:lnTo>
                              <a:pt x="72" y="8"/>
                            </a:lnTo>
                            <a:lnTo>
                              <a:pt x="72" y="920"/>
                            </a:lnTo>
                            <a:lnTo>
                              <a:pt x="936" y="920"/>
                            </a:lnTo>
                            <a:lnTo>
                              <a:pt x="936" y="8"/>
                            </a:lnTo>
                            <a:lnTo>
                              <a:pt x="1000" y="0"/>
                            </a:lnTo>
                          </a:path>
                        </a:pathLst>
                      </a:custGeom>
                      <a:noFill/>
                      <a:ln w="317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1" name="Freeform 26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464" y="1720"/>
                        <a:ext cx="992" cy="92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120" y="8"/>
                          </a:cxn>
                          <a:cxn ang="0">
                            <a:pos x="120" y="920"/>
                          </a:cxn>
                          <a:cxn ang="0">
                            <a:pos x="888" y="920"/>
                          </a:cxn>
                          <a:cxn ang="0">
                            <a:pos x="888" y="8"/>
                          </a:cxn>
                          <a:cxn ang="0">
                            <a:pos x="992" y="0"/>
                          </a:cxn>
                        </a:cxnLst>
                        <a:rect l="0" t="0" r="r" b="b"/>
                        <a:pathLst>
                          <a:path w="992" h="920">
                            <a:moveTo>
                              <a:pt x="0" y="0"/>
                            </a:moveTo>
                            <a:lnTo>
                              <a:pt x="120" y="8"/>
                            </a:lnTo>
                            <a:lnTo>
                              <a:pt x="120" y="920"/>
                            </a:lnTo>
                            <a:lnTo>
                              <a:pt x="888" y="920"/>
                            </a:lnTo>
                            <a:lnTo>
                              <a:pt x="888" y="8"/>
                            </a:lnTo>
                            <a:lnTo>
                              <a:pt x="992" y="0"/>
                            </a:lnTo>
                          </a:path>
                        </a:pathLst>
                      </a:custGeom>
                      <a:noFill/>
                      <a:ln w="317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54" name="Group 26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42" y="1720"/>
                      <a:ext cx="1000" cy="968"/>
                      <a:chOff x="1464" y="1720"/>
                      <a:chExt cx="1000" cy="968"/>
                    </a:xfrm>
                  </p:grpSpPr>
                  <p:sp>
                    <p:nvSpPr>
                      <p:cNvPr id="58" name="Freeform 26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464" y="1768"/>
                        <a:ext cx="1000" cy="92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72" y="8"/>
                          </a:cxn>
                          <a:cxn ang="0">
                            <a:pos x="72" y="920"/>
                          </a:cxn>
                          <a:cxn ang="0">
                            <a:pos x="936" y="920"/>
                          </a:cxn>
                          <a:cxn ang="0">
                            <a:pos x="936" y="8"/>
                          </a:cxn>
                          <a:cxn ang="0">
                            <a:pos x="1000" y="0"/>
                          </a:cxn>
                        </a:cxnLst>
                        <a:rect l="0" t="0" r="r" b="b"/>
                        <a:pathLst>
                          <a:path w="1000" h="920">
                            <a:moveTo>
                              <a:pt x="0" y="0"/>
                            </a:moveTo>
                            <a:lnTo>
                              <a:pt x="72" y="8"/>
                            </a:lnTo>
                            <a:lnTo>
                              <a:pt x="72" y="920"/>
                            </a:lnTo>
                            <a:lnTo>
                              <a:pt x="936" y="920"/>
                            </a:lnTo>
                            <a:lnTo>
                              <a:pt x="936" y="8"/>
                            </a:lnTo>
                            <a:lnTo>
                              <a:pt x="1000" y="0"/>
                            </a:lnTo>
                          </a:path>
                        </a:pathLst>
                      </a:custGeom>
                      <a:noFill/>
                      <a:ln w="317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9" name="Freeform 26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464" y="1720"/>
                        <a:ext cx="992" cy="92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120" y="8"/>
                          </a:cxn>
                          <a:cxn ang="0">
                            <a:pos x="120" y="920"/>
                          </a:cxn>
                          <a:cxn ang="0">
                            <a:pos x="888" y="920"/>
                          </a:cxn>
                          <a:cxn ang="0">
                            <a:pos x="888" y="8"/>
                          </a:cxn>
                          <a:cxn ang="0">
                            <a:pos x="992" y="0"/>
                          </a:cxn>
                        </a:cxnLst>
                        <a:rect l="0" t="0" r="r" b="b"/>
                        <a:pathLst>
                          <a:path w="992" h="920">
                            <a:moveTo>
                              <a:pt x="0" y="0"/>
                            </a:moveTo>
                            <a:lnTo>
                              <a:pt x="120" y="8"/>
                            </a:lnTo>
                            <a:lnTo>
                              <a:pt x="120" y="920"/>
                            </a:lnTo>
                            <a:lnTo>
                              <a:pt x="888" y="920"/>
                            </a:lnTo>
                            <a:lnTo>
                              <a:pt x="888" y="8"/>
                            </a:lnTo>
                            <a:lnTo>
                              <a:pt x="992" y="0"/>
                            </a:lnTo>
                          </a:path>
                        </a:pathLst>
                      </a:custGeom>
                      <a:noFill/>
                      <a:ln w="317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55" name="Group 27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280" y="1720"/>
                      <a:ext cx="1000" cy="968"/>
                      <a:chOff x="1464" y="1720"/>
                      <a:chExt cx="1000" cy="968"/>
                    </a:xfrm>
                  </p:grpSpPr>
                  <p:sp>
                    <p:nvSpPr>
                      <p:cNvPr id="56" name="Freeform 27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464" y="1768"/>
                        <a:ext cx="1000" cy="92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72" y="8"/>
                          </a:cxn>
                          <a:cxn ang="0">
                            <a:pos x="72" y="920"/>
                          </a:cxn>
                          <a:cxn ang="0">
                            <a:pos x="936" y="920"/>
                          </a:cxn>
                          <a:cxn ang="0">
                            <a:pos x="936" y="8"/>
                          </a:cxn>
                          <a:cxn ang="0">
                            <a:pos x="1000" y="0"/>
                          </a:cxn>
                        </a:cxnLst>
                        <a:rect l="0" t="0" r="r" b="b"/>
                        <a:pathLst>
                          <a:path w="1000" h="920">
                            <a:moveTo>
                              <a:pt x="0" y="0"/>
                            </a:moveTo>
                            <a:lnTo>
                              <a:pt x="72" y="8"/>
                            </a:lnTo>
                            <a:lnTo>
                              <a:pt x="72" y="920"/>
                            </a:lnTo>
                            <a:lnTo>
                              <a:pt x="936" y="920"/>
                            </a:lnTo>
                            <a:lnTo>
                              <a:pt x="936" y="8"/>
                            </a:lnTo>
                            <a:lnTo>
                              <a:pt x="1000" y="0"/>
                            </a:lnTo>
                          </a:path>
                        </a:pathLst>
                      </a:custGeom>
                      <a:noFill/>
                      <a:ln w="317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" name="Freeform 27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464" y="1720"/>
                        <a:ext cx="992" cy="92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120" y="8"/>
                          </a:cxn>
                          <a:cxn ang="0">
                            <a:pos x="120" y="920"/>
                          </a:cxn>
                          <a:cxn ang="0">
                            <a:pos x="888" y="920"/>
                          </a:cxn>
                          <a:cxn ang="0">
                            <a:pos x="888" y="8"/>
                          </a:cxn>
                          <a:cxn ang="0">
                            <a:pos x="992" y="0"/>
                          </a:cxn>
                        </a:cxnLst>
                        <a:rect l="0" t="0" r="r" b="b"/>
                        <a:pathLst>
                          <a:path w="992" h="920">
                            <a:moveTo>
                              <a:pt x="0" y="0"/>
                            </a:moveTo>
                            <a:lnTo>
                              <a:pt x="120" y="8"/>
                            </a:lnTo>
                            <a:lnTo>
                              <a:pt x="120" y="920"/>
                            </a:lnTo>
                            <a:lnTo>
                              <a:pt x="888" y="920"/>
                            </a:lnTo>
                            <a:lnTo>
                              <a:pt x="888" y="8"/>
                            </a:lnTo>
                            <a:lnTo>
                              <a:pt x="992" y="0"/>
                            </a:lnTo>
                          </a:path>
                        </a:pathLst>
                      </a:custGeom>
                      <a:noFill/>
                      <a:ln w="317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sp>
            <p:nvSpPr>
              <p:cNvPr id="25" name="Rectangle 273"/>
              <p:cNvSpPr>
                <a:spLocks noChangeArrowheads="1"/>
              </p:cNvSpPr>
              <p:nvPr/>
            </p:nvSpPr>
            <p:spPr bwMode="auto">
              <a:xfrm>
                <a:off x="1330" y="2533"/>
                <a:ext cx="221" cy="28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6" name="Group 274"/>
              <p:cNvGrpSpPr>
                <a:grpSpLocks/>
              </p:cNvGrpSpPr>
              <p:nvPr/>
            </p:nvGrpSpPr>
            <p:grpSpPr bwMode="auto">
              <a:xfrm>
                <a:off x="804" y="3074"/>
                <a:ext cx="185" cy="575"/>
                <a:chOff x="1832" y="3240"/>
                <a:chExt cx="189" cy="587"/>
              </a:xfrm>
            </p:grpSpPr>
            <p:sp>
              <p:nvSpPr>
                <p:cNvPr id="41" name="Rectangle 275"/>
                <p:cNvSpPr>
                  <a:spLocks noChangeArrowheads="1"/>
                </p:cNvSpPr>
                <p:nvPr/>
              </p:nvSpPr>
              <p:spPr bwMode="auto">
                <a:xfrm rot="21600000">
                  <a:off x="1873" y="3240"/>
                  <a:ext cx="106" cy="587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" name="Rectangle 276"/>
                <p:cNvSpPr>
                  <a:spLocks noChangeArrowheads="1"/>
                </p:cNvSpPr>
                <p:nvPr/>
              </p:nvSpPr>
              <p:spPr bwMode="auto">
                <a:xfrm rot="21600000">
                  <a:off x="1832" y="3523"/>
                  <a:ext cx="189" cy="23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" name="Rectangle 277"/>
                <p:cNvSpPr>
                  <a:spLocks noChangeArrowheads="1"/>
                </p:cNvSpPr>
                <p:nvPr/>
              </p:nvSpPr>
              <p:spPr bwMode="auto">
                <a:xfrm rot="21600000">
                  <a:off x="1904" y="3585"/>
                  <a:ext cx="51" cy="221"/>
                </a:xfrm>
                <a:prstGeom prst="rect">
                  <a:avLst/>
                </a:prstGeom>
                <a:pattFill prst="smCheck">
                  <a:fgClr>
                    <a:srgbClr val="FFFF66"/>
                  </a:fgClr>
                  <a:bgClr>
                    <a:srgbClr val="D60093"/>
                  </a:bgClr>
                </a:patt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" name="Rectangle 278"/>
                <p:cNvSpPr>
                  <a:spLocks noChangeArrowheads="1"/>
                </p:cNvSpPr>
                <p:nvPr/>
              </p:nvSpPr>
              <p:spPr bwMode="auto">
                <a:xfrm rot="21600000">
                  <a:off x="1903" y="3263"/>
                  <a:ext cx="51" cy="222"/>
                </a:xfrm>
                <a:prstGeom prst="rect">
                  <a:avLst/>
                </a:prstGeom>
                <a:pattFill prst="smCheck">
                  <a:fgClr>
                    <a:schemeClr val="accent1"/>
                  </a:fgClr>
                  <a:bgClr>
                    <a:schemeClr val="folHlink"/>
                  </a:bgClr>
                </a:patt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7" name="Group 279"/>
              <p:cNvGrpSpPr>
                <a:grpSpLocks/>
              </p:cNvGrpSpPr>
              <p:nvPr/>
            </p:nvGrpSpPr>
            <p:grpSpPr bwMode="auto">
              <a:xfrm rot="-5400000">
                <a:off x="764" y="2659"/>
                <a:ext cx="235" cy="77"/>
                <a:chOff x="2112" y="1872"/>
                <a:chExt cx="265" cy="86"/>
              </a:xfrm>
            </p:grpSpPr>
            <p:sp>
              <p:nvSpPr>
                <p:cNvPr id="39" name="Rectangle 280"/>
                <p:cNvSpPr>
                  <a:spLocks noChangeArrowheads="1"/>
                </p:cNvSpPr>
                <p:nvPr/>
              </p:nvSpPr>
              <p:spPr bwMode="auto">
                <a:xfrm>
                  <a:off x="2146" y="1896"/>
                  <a:ext cx="199" cy="62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" name="Rectangle 281"/>
                <p:cNvSpPr>
                  <a:spLocks noChangeArrowheads="1"/>
                </p:cNvSpPr>
                <p:nvPr/>
              </p:nvSpPr>
              <p:spPr bwMode="auto">
                <a:xfrm>
                  <a:off x="2112" y="1872"/>
                  <a:ext cx="265" cy="24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" name="Group 282"/>
              <p:cNvGrpSpPr>
                <a:grpSpLocks/>
              </p:cNvGrpSpPr>
              <p:nvPr/>
            </p:nvGrpSpPr>
            <p:grpSpPr bwMode="auto">
              <a:xfrm>
                <a:off x="1315" y="1913"/>
                <a:ext cx="236" cy="76"/>
                <a:chOff x="2112" y="1872"/>
                <a:chExt cx="265" cy="86"/>
              </a:xfrm>
            </p:grpSpPr>
            <p:sp>
              <p:nvSpPr>
                <p:cNvPr id="37" name="Rectangle 283"/>
                <p:cNvSpPr>
                  <a:spLocks noChangeArrowheads="1"/>
                </p:cNvSpPr>
                <p:nvPr/>
              </p:nvSpPr>
              <p:spPr bwMode="auto">
                <a:xfrm>
                  <a:off x="2146" y="1896"/>
                  <a:ext cx="199" cy="62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" name="Rectangle 284"/>
                <p:cNvSpPr>
                  <a:spLocks noChangeArrowheads="1"/>
                </p:cNvSpPr>
                <p:nvPr/>
              </p:nvSpPr>
              <p:spPr bwMode="auto">
                <a:xfrm>
                  <a:off x="2112" y="1872"/>
                  <a:ext cx="265" cy="24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9" name="Line 285"/>
              <p:cNvSpPr>
                <a:spLocks noChangeShapeType="1"/>
              </p:cNvSpPr>
              <p:nvPr/>
            </p:nvSpPr>
            <p:spPr bwMode="auto">
              <a:xfrm>
                <a:off x="772" y="3526"/>
                <a:ext cx="658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286"/>
              <p:cNvSpPr>
                <a:spLocks noChangeShapeType="1"/>
              </p:cNvSpPr>
              <p:nvPr/>
            </p:nvSpPr>
            <p:spPr bwMode="auto">
              <a:xfrm flipV="1">
                <a:off x="1439" y="2562"/>
                <a:ext cx="0" cy="53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1" name="Group 287"/>
              <p:cNvGrpSpPr>
                <a:grpSpLocks/>
              </p:cNvGrpSpPr>
              <p:nvPr/>
            </p:nvGrpSpPr>
            <p:grpSpPr bwMode="auto">
              <a:xfrm>
                <a:off x="1371" y="1985"/>
                <a:ext cx="127" cy="539"/>
                <a:chOff x="2409" y="2130"/>
                <a:chExt cx="129" cy="549"/>
              </a:xfrm>
            </p:grpSpPr>
            <p:sp>
              <p:nvSpPr>
                <p:cNvPr id="35" name="Line 288"/>
                <p:cNvSpPr>
                  <a:spLocks noChangeShapeType="1"/>
                </p:cNvSpPr>
                <p:nvPr/>
              </p:nvSpPr>
              <p:spPr bwMode="auto">
                <a:xfrm flipV="1">
                  <a:off x="2412" y="2136"/>
                  <a:ext cx="126" cy="54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" name="Line 289"/>
                <p:cNvSpPr>
                  <a:spLocks noChangeShapeType="1"/>
                </p:cNvSpPr>
                <p:nvPr/>
              </p:nvSpPr>
              <p:spPr bwMode="auto">
                <a:xfrm flipH="1" flipV="1">
                  <a:off x="2409" y="2130"/>
                  <a:ext cx="129" cy="549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2" name="Group 290"/>
              <p:cNvGrpSpPr>
                <a:grpSpLocks/>
              </p:cNvGrpSpPr>
              <p:nvPr/>
            </p:nvGrpSpPr>
            <p:grpSpPr bwMode="auto">
              <a:xfrm>
                <a:off x="333" y="3447"/>
                <a:ext cx="417" cy="160"/>
                <a:chOff x="2352" y="2770"/>
                <a:chExt cx="499" cy="192"/>
              </a:xfrm>
            </p:grpSpPr>
            <p:sp>
              <p:nvSpPr>
                <p:cNvPr id="33" name="Rectangle 291"/>
                <p:cNvSpPr>
                  <a:spLocks noChangeArrowheads="1"/>
                </p:cNvSpPr>
                <p:nvPr/>
              </p:nvSpPr>
              <p:spPr bwMode="auto">
                <a:xfrm>
                  <a:off x="2352" y="2770"/>
                  <a:ext cx="432" cy="192"/>
                </a:xfrm>
                <a:prstGeom prst="rect">
                  <a:avLst/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" name="Rectangle 292" descr="Wide upward diagonal"/>
                <p:cNvSpPr>
                  <a:spLocks noChangeArrowheads="1"/>
                </p:cNvSpPr>
                <p:nvPr/>
              </p:nvSpPr>
              <p:spPr bwMode="auto">
                <a:xfrm>
                  <a:off x="2785" y="2795"/>
                  <a:ext cx="66" cy="144"/>
                </a:xfrm>
                <a:prstGeom prst="rect">
                  <a:avLst/>
                </a:prstGeom>
                <a:pattFill prst="wdUpDiag">
                  <a:fgClr>
                    <a:schemeClr val="tx1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5" name="Rectangle 293"/>
            <p:cNvSpPr>
              <a:spLocks noChangeArrowheads="1"/>
            </p:cNvSpPr>
            <p:nvPr/>
          </p:nvSpPr>
          <p:spPr bwMode="auto">
            <a:xfrm>
              <a:off x="295" y="1842"/>
              <a:ext cx="1270" cy="1633"/>
            </a:xfrm>
            <a:prstGeom prst="rect">
              <a:avLst/>
            </a:prstGeom>
            <a:noFill/>
            <a:ln w="38100" cap="rnd">
              <a:solidFill>
                <a:srgbClr val="66FF33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8" name="Group 296"/>
          <p:cNvGrpSpPr>
            <a:grpSpLocks/>
          </p:cNvGrpSpPr>
          <p:nvPr/>
        </p:nvGrpSpPr>
        <p:grpSpPr bwMode="auto">
          <a:xfrm>
            <a:off x="2535089" y="5305872"/>
            <a:ext cx="809625" cy="366712"/>
            <a:chOff x="1629" y="3249"/>
            <a:chExt cx="510" cy="231"/>
          </a:xfrm>
        </p:grpSpPr>
        <p:sp>
          <p:nvSpPr>
            <p:cNvPr id="69" name="Text Box 294"/>
            <p:cNvSpPr txBox="1">
              <a:spLocks noChangeArrowheads="1"/>
            </p:cNvSpPr>
            <p:nvPr/>
          </p:nvSpPr>
          <p:spPr bwMode="auto">
            <a:xfrm>
              <a:off x="1927" y="3249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0">
                  <a:latin typeface="Arial" charset="0"/>
                </a:rPr>
                <a:t>A</a:t>
              </a:r>
            </a:p>
          </p:txBody>
        </p:sp>
        <p:sp>
          <p:nvSpPr>
            <p:cNvPr id="70" name="Line 295"/>
            <p:cNvSpPr>
              <a:spLocks noChangeShapeType="1"/>
            </p:cNvSpPr>
            <p:nvPr/>
          </p:nvSpPr>
          <p:spPr bwMode="auto">
            <a:xfrm>
              <a:off x="1629" y="3385"/>
              <a:ext cx="3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1" name="Group 404"/>
          <p:cNvGrpSpPr>
            <a:grpSpLocks/>
          </p:cNvGrpSpPr>
          <p:nvPr/>
        </p:nvGrpSpPr>
        <p:grpSpPr bwMode="auto">
          <a:xfrm>
            <a:off x="2539851" y="4962972"/>
            <a:ext cx="1006475" cy="366712"/>
            <a:chOff x="1632" y="3033"/>
            <a:chExt cx="634" cy="231"/>
          </a:xfrm>
        </p:grpSpPr>
        <p:sp>
          <p:nvSpPr>
            <p:cNvPr id="72" name="Text Box 115"/>
            <p:cNvSpPr txBox="1">
              <a:spLocks noChangeArrowheads="1"/>
            </p:cNvSpPr>
            <p:nvPr/>
          </p:nvSpPr>
          <p:spPr bwMode="auto">
            <a:xfrm>
              <a:off x="1632" y="3033"/>
              <a:ext cx="2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0">
                  <a:latin typeface="Arial" charset="0"/>
                </a:rPr>
                <a:t>T</a:t>
              </a:r>
            </a:p>
          </p:txBody>
        </p:sp>
        <p:sp>
          <p:nvSpPr>
            <p:cNvPr id="73" name="Line 324"/>
            <p:cNvSpPr>
              <a:spLocks noChangeShapeType="1"/>
            </p:cNvSpPr>
            <p:nvPr/>
          </p:nvSpPr>
          <p:spPr bwMode="auto">
            <a:xfrm>
              <a:off x="1882" y="3158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4" name="Group 325"/>
          <p:cNvGrpSpPr>
            <a:grpSpLocks/>
          </p:cNvGrpSpPr>
          <p:nvPr/>
        </p:nvGrpSpPr>
        <p:grpSpPr bwMode="auto">
          <a:xfrm>
            <a:off x="3152626" y="2353122"/>
            <a:ext cx="4648200" cy="3108325"/>
            <a:chOff x="2056" y="1480"/>
            <a:chExt cx="2928" cy="1958"/>
          </a:xfrm>
        </p:grpSpPr>
        <p:grpSp>
          <p:nvGrpSpPr>
            <p:cNvPr id="75" name="Group 326"/>
            <p:cNvGrpSpPr>
              <a:grpSpLocks/>
            </p:cNvGrpSpPr>
            <p:nvPr/>
          </p:nvGrpSpPr>
          <p:grpSpPr bwMode="auto">
            <a:xfrm>
              <a:off x="2134" y="2686"/>
              <a:ext cx="283" cy="262"/>
              <a:chOff x="3161" y="2976"/>
              <a:chExt cx="727" cy="672"/>
            </a:xfrm>
          </p:grpSpPr>
          <p:sp>
            <p:nvSpPr>
              <p:cNvPr id="135" name="Rectangle 327"/>
              <p:cNvSpPr>
                <a:spLocks noChangeArrowheads="1"/>
              </p:cNvSpPr>
              <p:nvPr/>
            </p:nvSpPr>
            <p:spPr bwMode="auto">
              <a:xfrm>
                <a:off x="3161" y="3256"/>
                <a:ext cx="240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36" name="Group 328"/>
              <p:cNvGrpSpPr>
                <a:grpSpLocks/>
              </p:cNvGrpSpPr>
              <p:nvPr/>
            </p:nvGrpSpPr>
            <p:grpSpPr bwMode="auto">
              <a:xfrm>
                <a:off x="3360" y="2976"/>
                <a:ext cx="528" cy="672"/>
                <a:chOff x="3648" y="2784"/>
                <a:chExt cx="528" cy="672"/>
              </a:xfrm>
            </p:grpSpPr>
            <p:sp>
              <p:nvSpPr>
                <p:cNvPr id="137" name="Oval 329"/>
                <p:cNvSpPr>
                  <a:spLocks noChangeArrowheads="1"/>
                </p:cNvSpPr>
                <p:nvPr/>
              </p:nvSpPr>
              <p:spPr bwMode="auto">
                <a:xfrm>
                  <a:off x="3648" y="2880"/>
                  <a:ext cx="480" cy="528"/>
                </a:xfrm>
                <a:prstGeom prst="ellipse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8" name="Rectangle 330"/>
                <p:cNvSpPr>
                  <a:spLocks noChangeArrowheads="1"/>
                </p:cNvSpPr>
                <p:nvPr/>
              </p:nvSpPr>
              <p:spPr bwMode="auto">
                <a:xfrm>
                  <a:off x="3888" y="2784"/>
                  <a:ext cx="288" cy="67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76" name="Arc 331"/>
            <p:cNvSpPr>
              <a:spLocks/>
            </p:cNvSpPr>
            <p:nvPr/>
          </p:nvSpPr>
          <p:spPr bwMode="auto">
            <a:xfrm flipV="1">
              <a:off x="2838" y="2615"/>
              <a:ext cx="297" cy="247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Arc 332"/>
            <p:cNvSpPr>
              <a:spLocks/>
            </p:cNvSpPr>
            <p:nvPr/>
          </p:nvSpPr>
          <p:spPr bwMode="auto">
            <a:xfrm flipH="1" flipV="1">
              <a:off x="3718" y="2608"/>
              <a:ext cx="203" cy="22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Oval 333"/>
            <p:cNvSpPr>
              <a:spLocks noChangeArrowheads="1"/>
            </p:cNvSpPr>
            <p:nvPr/>
          </p:nvSpPr>
          <p:spPr bwMode="auto">
            <a:xfrm flipH="1">
              <a:off x="3525" y="1599"/>
              <a:ext cx="205" cy="259"/>
            </a:xfrm>
            <a:prstGeom prst="ellipse">
              <a:avLst/>
            </a:prstGeom>
            <a:noFill/>
            <a:ln w="1270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Rectangle 334"/>
            <p:cNvSpPr>
              <a:spLocks noChangeArrowheads="1"/>
            </p:cNvSpPr>
            <p:nvPr/>
          </p:nvSpPr>
          <p:spPr bwMode="auto">
            <a:xfrm flipH="1">
              <a:off x="3449" y="1674"/>
              <a:ext cx="338" cy="227"/>
            </a:xfrm>
            <a:prstGeom prst="rect">
              <a:avLst/>
            </a:prstGeom>
            <a:solidFill>
              <a:schemeClr val="bg1"/>
            </a:solidFill>
            <a:ln w="1270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Line 335"/>
            <p:cNvSpPr>
              <a:spLocks noChangeShapeType="1"/>
            </p:cNvSpPr>
            <p:nvPr/>
          </p:nvSpPr>
          <p:spPr bwMode="auto">
            <a:xfrm flipH="1" flipV="1">
              <a:off x="3718" y="1674"/>
              <a:ext cx="0" cy="972"/>
            </a:xfrm>
            <a:prstGeom prst="line">
              <a:avLst/>
            </a:prstGeom>
            <a:noFill/>
            <a:ln w="1270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81" name="Group 336"/>
            <p:cNvGrpSpPr>
              <a:grpSpLocks/>
            </p:cNvGrpSpPr>
            <p:nvPr/>
          </p:nvGrpSpPr>
          <p:grpSpPr bwMode="auto">
            <a:xfrm>
              <a:off x="2616" y="2717"/>
              <a:ext cx="179" cy="465"/>
              <a:chOff x="2880" y="2653"/>
              <a:chExt cx="227" cy="707"/>
            </a:xfrm>
          </p:grpSpPr>
          <p:sp>
            <p:nvSpPr>
              <p:cNvPr id="131" name="Rectangle 337"/>
              <p:cNvSpPr>
                <a:spLocks noChangeArrowheads="1"/>
              </p:cNvSpPr>
              <p:nvPr/>
            </p:nvSpPr>
            <p:spPr bwMode="auto">
              <a:xfrm>
                <a:off x="2929" y="2653"/>
                <a:ext cx="128" cy="707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" name="Rectangle 338"/>
              <p:cNvSpPr>
                <a:spLocks noChangeArrowheads="1"/>
              </p:cNvSpPr>
              <p:nvPr/>
            </p:nvSpPr>
            <p:spPr bwMode="auto">
              <a:xfrm>
                <a:off x="2880" y="2995"/>
                <a:ext cx="227" cy="2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" name="Rectangle 339"/>
              <p:cNvSpPr>
                <a:spLocks noChangeArrowheads="1"/>
              </p:cNvSpPr>
              <p:nvPr/>
            </p:nvSpPr>
            <p:spPr bwMode="auto">
              <a:xfrm>
                <a:off x="2966" y="3070"/>
                <a:ext cx="62" cy="266"/>
              </a:xfrm>
              <a:prstGeom prst="rect">
                <a:avLst/>
              </a:prstGeom>
              <a:pattFill prst="smCheck">
                <a:fgClr>
                  <a:srgbClr val="FFFF66"/>
                </a:fgClr>
                <a:bgClr>
                  <a:srgbClr val="D60093"/>
                </a:bgClr>
              </a:patt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" name="Rectangle 340"/>
              <p:cNvSpPr>
                <a:spLocks noChangeArrowheads="1"/>
              </p:cNvSpPr>
              <p:nvPr/>
            </p:nvSpPr>
            <p:spPr bwMode="auto">
              <a:xfrm>
                <a:off x="2965" y="2680"/>
                <a:ext cx="61" cy="267"/>
              </a:xfrm>
              <a:prstGeom prst="rect">
                <a:avLst/>
              </a:prstGeom>
              <a:pattFill prst="smCheck">
                <a:fgClr>
                  <a:schemeClr val="accent1"/>
                </a:fgClr>
                <a:bgClr>
                  <a:schemeClr val="folHlink"/>
                </a:bgClr>
              </a:patt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2" name="Group 341"/>
            <p:cNvGrpSpPr>
              <a:grpSpLocks/>
            </p:cNvGrpSpPr>
            <p:nvPr/>
          </p:nvGrpSpPr>
          <p:grpSpPr bwMode="auto">
            <a:xfrm>
              <a:off x="4094" y="2706"/>
              <a:ext cx="179" cy="465"/>
              <a:chOff x="4159" y="2653"/>
              <a:chExt cx="227" cy="707"/>
            </a:xfrm>
          </p:grpSpPr>
          <p:sp>
            <p:nvSpPr>
              <p:cNvPr id="127" name="Rectangle 342"/>
              <p:cNvSpPr>
                <a:spLocks noChangeArrowheads="1"/>
              </p:cNvSpPr>
              <p:nvPr/>
            </p:nvSpPr>
            <p:spPr bwMode="auto">
              <a:xfrm>
                <a:off x="4208" y="2653"/>
                <a:ext cx="128" cy="707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" name="Rectangle 343"/>
              <p:cNvSpPr>
                <a:spLocks noChangeArrowheads="1"/>
              </p:cNvSpPr>
              <p:nvPr/>
            </p:nvSpPr>
            <p:spPr bwMode="auto">
              <a:xfrm>
                <a:off x="4159" y="2995"/>
                <a:ext cx="227" cy="2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" name="Rectangle 344"/>
              <p:cNvSpPr>
                <a:spLocks noChangeArrowheads="1"/>
              </p:cNvSpPr>
              <p:nvPr/>
            </p:nvSpPr>
            <p:spPr bwMode="auto">
              <a:xfrm>
                <a:off x="4245" y="3070"/>
                <a:ext cx="62" cy="266"/>
              </a:xfrm>
              <a:prstGeom prst="rect">
                <a:avLst/>
              </a:prstGeom>
              <a:pattFill prst="smCheck">
                <a:fgClr>
                  <a:srgbClr val="FFFF66"/>
                </a:fgClr>
                <a:bgClr>
                  <a:srgbClr val="D60093"/>
                </a:bgClr>
              </a:patt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" name="Rectangle 345"/>
              <p:cNvSpPr>
                <a:spLocks noChangeArrowheads="1"/>
              </p:cNvSpPr>
              <p:nvPr/>
            </p:nvSpPr>
            <p:spPr bwMode="auto">
              <a:xfrm>
                <a:off x="4244" y="2680"/>
                <a:ext cx="61" cy="267"/>
              </a:xfrm>
              <a:prstGeom prst="rect">
                <a:avLst/>
              </a:prstGeom>
              <a:pattFill prst="smCheck">
                <a:fgClr>
                  <a:schemeClr val="accent1"/>
                </a:fgClr>
                <a:bgClr>
                  <a:schemeClr val="folHlink"/>
                </a:bgClr>
              </a:patt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3" name="Group 346"/>
            <p:cNvGrpSpPr>
              <a:grpSpLocks/>
            </p:cNvGrpSpPr>
            <p:nvPr/>
          </p:nvGrpSpPr>
          <p:grpSpPr bwMode="auto">
            <a:xfrm>
              <a:off x="4306" y="2679"/>
              <a:ext cx="303" cy="529"/>
              <a:chOff x="4800" y="3168"/>
              <a:chExt cx="384" cy="672"/>
            </a:xfrm>
          </p:grpSpPr>
          <p:sp>
            <p:nvSpPr>
              <p:cNvPr id="124" name="AutoShape 347"/>
              <p:cNvSpPr>
                <a:spLocks noChangeArrowheads="1"/>
              </p:cNvSpPr>
              <p:nvPr/>
            </p:nvSpPr>
            <p:spPr bwMode="auto">
              <a:xfrm>
                <a:off x="4848" y="3168"/>
                <a:ext cx="288" cy="528"/>
              </a:xfrm>
              <a:prstGeom prst="roundRect">
                <a:avLst>
                  <a:gd name="adj" fmla="val 16667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" name="Rectangle 348"/>
              <p:cNvSpPr>
                <a:spLocks noChangeArrowheads="1"/>
              </p:cNvSpPr>
              <p:nvPr/>
            </p:nvSpPr>
            <p:spPr bwMode="auto">
              <a:xfrm>
                <a:off x="4800" y="3552"/>
                <a:ext cx="384" cy="28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" name="Rectangle 349"/>
              <p:cNvSpPr>
                <a:spLocks noChangeArrowheads="1"/>
              </p:cNvSpPr>
              <p:nvPr/>
            </p:nvSpPr>
            <p:spPr bwMode="auto">
              <a:xfrm>
                <a:off x="4848" y="3216"/>
                <a:ext cx="48" cy="240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" name="Line 350"/>
            <p:cNvSpPr>
              <a:spLocks noChangeShapeType="1"/>
            </p:cNvSpPr>
            <p:nvPr/>
          </p:nvSpPr>
          <p:spPr bwMode="auto">
            <a:xfrm flipH="1">
              <a:off x="3740" y="2131"/>
              <a:ext cx="3" cy="4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Line 351"/>
            <p:cNvSpPr>
              <a:spLocks noChangeShapeType="1"/>
            </p:cNvSpPr>
            <p:nvPr/>
          </p:nvSpPr>
          <p:spPr bwMode="auto">
            <a:xfrm flipH="1">
              <a:off x="3689" y="2130"/>
              <a:ext cx="1" cy="4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Text Box 352"/>
            <p:cNvSpPr txBox="1">
              <a:spLocks noChangeArrowheads="1"/>
            </p:cNvSpPr>
            <p:nvPr/>
          </p:nvSpPr>
          <p:spPr bwMode="auto">
            <a:xfrm>
              <a:off x="4297" y="3056"/>
              <a:ext cx="35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000" b="0">
                  <a:solidFill>
                    <a:schemeClr val="bg1"/>
                  </a:solidFill>
                  <a:latin typeface="Arial" charset="0"/>
                </a:rPr>
                <a:t>PMT 1</a:t>
              </a:r>
            </a:p>
          </p:txBody>
        </p:sp>
        <p:sp>
          <p:nvSpPr>
            <p:cNvPr id="87" name="Text Box 353"/>
            <p:cNvSpPr txBox="1">
              <a:spLocks noChangeArrowheads="1"/>
            </p:cNvSpPr>
            <p:nvPr/>
          </p:nvSpPr>
          <p:spPr bwMode="auto">
            <a:xfrm>
              <a:off x="2739" y="3086"/>
              <a:ext cx="46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000" b="0">
                  <a:latin typeface="Arial" charset="0"/>
                </a:rPr>
                <a:t>Excitation</a:t>
              </a:r>
            </a:p>
          </p:txBody>
        </p:sp>
        <p:sp>
          <p:nvSpPr>
            <p:cNvPr id="88" name="Text Box 354"/>
            <p:cNvSpPr txBox="1">
              <a:spLocks noChangeArrowheads="1"/>
            </p:cNvSpPr>
            <p:nvPr/>
          </p:nvSpPr>
          <p:spPr bwMode="auto">
            <a:xfrm>
              <a:off x="3556" y="3075"/>
              <a:ext cx="44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000" b="0">
                  <a:latin typeface="Arial" charset="0"/>
                </a:rPr>
                <a:t>Emission</a:t>
              </a:r>
            </a:p>
          </p:txBody>
        </p:sp>
        <p:grpSp>
          <p:nvGrpSpPr>
            <p:cNvPr id="89" name="Group 355"/>
            <p:cNvGrpSpPr>
              <a:grpSpLocks/>
            </p:cNvGrpSpPr>
            <p:nvPr/>
          </p:nvGrpSpPr>
          <p:grpSpPr bwMode="auto">
            <a:xfrm>
              <a:off x="3249" y="2252"/>
              <a:ext cx="680" cy="166"/>
              <a:chOff x="3888" y="2516"/>
              <a:chExt cx="1302" cy="319"/>
            </a:xfrm>
          </p:grpSpPr>
          <p:sp>
            <p:nvSpPr>
              <p:cNvPr id="105" name="Rectangle 356"/>
              <p:cNvSpPr>
                <a:spLocks noChangeArrowheads="1"/>
              </p:cNvSpPr>
              <p:nvPr/>
            </p:nvSpPr>
            <p:spPr bwMode="auto">
              <a:xfrm>
                <a:off x="3888" y="2517"/>
                <a:ext cx="1302" cy="31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06" name="Group 357"/>
              <p:cNvGrpSpPr>
                <a:grpSpLocks/>
              </p:cNvGrpSpPr>
              <p:nvPr/>
            </p:nvGrpSpPr>
            <p:grpSpPr bwMode="auto">
              <a:xfrm>
                <a:off x="3919" y="2516"/>
                <a:ext cx="1248" cy="316"/>
                <a:chOff x="3408" y="2208"/>
                <a:chExt cx="1248" cy="316"/>
              </a:xfrm>
            </p:grpSpPr>
            <p:sp>
              <p:nvSpPr>
                <p:cNvPr id="107" name="Rectangle 358"/>
                <p:cNvSpPr>
                  <a:spLocks noChangeArrowheads="1"/>
                </p:cNvSpPr>
                <p:nvPr/>
              </p:nvSpPr>
              <p:spPr bwMode="auto">
                <a:xfrm>
                  <a:off x="4366" y="2286"/>
                  <a:ext cx="251" cy="220"/>
                </a:xfrm>
                <a:prstGeom prst="rect">
                  <a:avLst/>
                </a:prstGeom>
                <a:solidFill>
                  <a:schemeClr val="hlink"/>
                </a:solidFill>
                <a:ln w="31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" name="Rectangle 359"/>
                <p:cNvSpPr>
                  <a:spLocks noChangeArrowheads="1"/>
                </p:cNvSpPr>
                <p:nvPr/>
              </p:nvSpPr>
              <p:spPr bwMode="auto">
                <a:xfrm>
                  <a:off x="3447" y="2286"/>
                  <a:ext cx="251" cy="220"/>
                </a:xfrm>
                <a:prstGeom prst="rect">
                  <a:avLst/>
                </a:prstGeom>
                <a:solidFill>
                  <a:schemeClr val="hlink"/>
                </a:solidFill>
                <a:ln w="31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" name="Rectangle 360"/>
                <p:cNvSpPr>
                  <a:spLocks noChangeArrowheads="1"/>
                </p:cNvSpPr>
                <p:nvPr/>
              </p:nvSpPr>
              <p:spPr bwMode="auto">
                <a:xfrm>
                  <a:off x="3753" y="2286"/>
                  <a:ext cx="252" cy="220"/>
                </a:xfrm>
                <a:prstGeom prst="rect">
                  <a:avLst/>
                </a:prstGeom>
                <a:solidFill>
                  <a:schemeClr val="hlink"/>
                </a:solidFill>
                <a:ln w="31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0" name="Rectangle 361"/>
                <p:cNvSpPr>
                  <a:spLocks noChangeArrowheads="1"/>
                </p:cNvSpPr>
                <p:nvPr/>
              </p:nvSpPr>
              <p:spPr bwMode="auto">
                <a:xfrm>
                  <a:off x="4059" y="2286"/>
                  <a:ext cx="252" cy="220"/>
                </a:xfrm>
                <a:prstGeom prst="rect">
                  <a:avLst/>
                </a:prstGeom>
                <a:solidFill>
                  <a:schemeClr val="hlink"/>
                </a:solidFill>
                <a:ln w="31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1" name="Group 362"/>
                <p:cNvGrpSpPr>
                  <a:grpSpLocks/>
                </p:cNvGrpSpPr>
                <p:nvPr/>
              </p:nvGrpSpPr>
              <p:grpSpPr bwMode="auto">
                <a:xfrm>
                  <a:off x="3408" y="2208"/>
                  <a:ext cx="1248" cy="316"/>
                  <a:chOff x="1464" y="1720"/>
                  <a:chExt cx="3816" cy="968"/>
                </a:xfrm>
              </p:grpSpPr>
              <p:grpSp>
                <p:nvGrpSpPr>
                  <p:cNvPr id="112" name="Group 363"/>
                  <p:cNvGrpSpPr>
                    <a:grpSpLocks/>
                  </p:cNvGrpSpPr>
                  <p:nvPr/>
                </p:nvGrpSpPr>
                <p:grpSpPr bwMode="auto">
                  <a:xfrm>
                    <a:off x="1464" y="1720"/>
                    <a:ext cx="1000" cy="968"/>
                    <a:chOff x="1464" y="1720"/>
                    <a:chExt cx="1000" cy="968"/>
                  </a:xfrm>
                </p:grpSpPr>
                <p:sp>
                  <p:nvSpPr>
                    <p:cNvPr id="122" name="Freeform 364"/>
                    <p:cNvSpPr>
                      <a:spLocks/>
                    </p:cNvSpPr>
                    <p:nvPr/>
                  </p:nvSpPr>
                  <p:spPr bwMode="auto">
                    <a:xfrm>
                      <a:off x="1464" y="1768"/>
                      <a:ext cx="1000" cy="92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72" y="8"/>
                        </a:cxn>
                        <a:cxn ang="0">
                          <a:pos x="72" y="920"/>
                        </a:cxn>
                        <a:cxn ang="0">
                          <a:pos x="936" y="920"/>
                        </a:cxn>
                        <a:cxn ang="0">
                          <a:pos x="936" y="8"/>
                        </a:cxn>
                        <a:cxn ang="0">
                          <a:pos x="1000" y="0"/>
                        </a:cxn>
                      </a:cxnLst>
                      <a:rect l="0" t="0" r="r" b="b"/>
                      <a:pathLst>
                        <a:path w="1000" h="920">
                          <a:moveTo>
                            <a:pt x="0" y="0"/>
                          </a:moveTo>
                          <a:lnTo>
                            <a:pt x="72" y="8"/>
                          </a:lnTo>
                          <a:lnTo>
                            <a:pt x="72" y="920"/>
                          </a:lnTo>
                          <a:lnTo>
                            <a:pt x="936" y="920"/>
                          </a:lnTo>
                          <a:lnTo>
                            <a:pt x="936" y="8"/>
                          </a:lnTo>
                          <a:lnTo>
                            <a:pt x="1000" y="0"/>
                          </a:lnTo>
                        </a:path>
                      </a:pathLst>
                    </a:custGeom>
                    <a:noFill/>
                    <a:ln w="317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3" name="Freeform 365"/>
                    <p:cNvSpPr>
                      <a:spLocks/>
                    </p:cNvSpPr>
                    <p:nvPr/>
                  </p:nvSpPr>
                  <p:spPr bwMode="auto">
                    <a:xfrm>
                      <a:off x="1464" y="1720"/>
                      <a:ext cx="992" cy="92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20" y="8"/>
                        </a:cxn>
                        <a:cxn ang="0">
                          <a:pos x="120" y="920"/>
                        </a:cxn>
                        <a:cxn ang="0">
                          <a:pos x="888" y="920"/>
                        </a:cxn>
                        <a:cxn ang="0">
                          <a:pos x="888" y="8"/>
                        </a:cxn>
                        <a:cxn ang="0">
                          <a:pos x="992" y="0"/>
                        </a:cxn>
                      </a:cxnLst>
                      <a:rect l="0" t="0" r="r" b="b"/>
                      <a:pathLst>
                        <a:path w="992" h="920">
                          <a:moveTo>
                            <a:pt x="0" y="0"/>
                          </a:moveTo>
                          <a:lnTo>
                            <a:pt x="120" y="8"/>
                          </a:lnTo>
                          <a:lnTo>
                            <a:pt x="120" y="920"/>
                          </a:lnTo>
                          <a:lnTo>
                            <a:pt x="888" y="920"/>
                          </a:lnTo>
                          <a:lnTo>
                            <a:pt x="888" y="8"/>
                          </a:lnTo>
                          <a:lnTo>
                            <a:pt x="992" y="0"/>
                          </a:lnTo>
                        </a:path>
                      </a:pathLst>
                    </a:custGeom>
                    <a:noFill/>
                    <a:ln w="317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13" name="Group 366"/>
                  <p:cNvGrpSpPr>
                    <a:grpSpLocks/>
                  </p:cNvGrpSpPr>
                  <p:nvPr/>
                </p:nvGrpSpPr>
                <p:grpSpPr bwMode="auto">
                  <a:xfrm>
                    <a:off x="2403" y="1720"/>
                    <a:ext cx="1000" cy="968"/>
                    <a:chOff x="1464" y="1720"/>
                    <a:chExt cx="1000" cy="968"/>
                  </a:xfrm>
                </p:grpSpPr>
                <p:sp>
                  <p:nvSpPr>
                    <p:cNvPr id="120" name="Freeform 367"/>
                    <p:cNvSpPr>
                      <a:spLocks/>
                    </p:cNvSpPr>
                    <p:nvPr/>
                  </p:nvSpPr>
                  <p:spPr bwMode="auto">
                    <a:xfrm>
                      <a:off x="1464" y="1768"/>
                      <a:ext cx="1000" cy="92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72" y="8"/>
                        </a:cxn>
                        <a:cxn ang="0">
                          <a:pos x="72" y="920"/>
                        </a:cxn>
                        <a:cxn ang="0">
                          <a:pos x="936" y="920"/>
                        </a:cxn>
                        <a:cxn ang="0">
                          <a:pos x="936" y="8"/>
                        </a:cxn>
                        <a:cxn ang="0">
                          <a:pos x="1000" y="0"/>
                        </a:cxn>
                      </a:cxnLst>
                      <a:rect l="0" t="0" r="r" b="b"/>
                      <a:pathLst>
                        <a:path w="1000" h="920">
                          <a:moveTo>
                            <a:pt x="0" y="0"/>
                          </a:moveTo>
                          <a:lnTo>
                            <a:pt x="72" y="8"/>
                          </a:lnTo>
                          <a:lnTo>
                            <a:pt x="72" y="920"/>
                          </a:lnTo>
                          <a:lnTo>
                            <a:pt x="936" y="920"/>
                          </a:lnTo>
                          <a:lnTo>
                            <a:pt x="936" y="8"/>
                          </a:lnTo>
                          <a:lnTo>
                            <a:pt x="1000" y="0"/>
                          </a:lnTo>
                        </a:path>
                      </a:pathLst>
                    </a:custGeom>
                    <a:noFill/>
                    <a:ln w="317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1" name="Freeform 368"/>
                    <p:cNvSpPr>
                      <a:spLocks/>
                    </p:cNvSpPr>
                    <p:nvPr/>
                  </p:nvSpPr>
                  <p:spPr bwMode="auto">
                    <a:xfrm>
                      <a:off x="1464" y="1720"/>
                      <a:ext cx="992" cy="92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20" y="8"/>
                        </a:cxn>
                        <a:cxn ang="0">
                          <a:pos x="120" y="920"/>
                        </a:cxn>
                        <a:cxn ang="0">
                          <a:pos x="888" y="920"/>
                        </a:cxn>
                        <a:cxn ang="0">
                          <a:pos x="888" y="8"/>
                        </a:cxn>
                        <a:cxn ang="0">
                          <a:pos x="992" y="0"/>
                        </a:cxn>
                      </a:cxnLst>
                      <a:rect l="0" t="0" r="r" b="b"/>
                      <a:pathLst>
                        <a:path w="992" h="920">
                          <a:moveTo>
                            <a:pt x="0" y="0"/>
                          </a:moveTo>
                          <a:lnTo>
                            <a:pt x="120" y="8"/>
                          </a:lnTo>
                          <a:lnTo>
                            <a:pt x="120" y="920"/>
                          </a:lnTo>
                          <a:lnTo>
                            <a:pt x="888" y="920"/>
                          </a:lnTo>
                          <a:lnTo>
                            <a:pt x="888" y="8"/>
                          </a:lnTo>
                          <a:lnTo>
                            <a:pt x="992" y="0"/>
                          </a:lnTo>
                        </a:path>
                      </a:pathLst>
                    </a:custGeom>
                    <a:noFill/>
                    <a:ln w="317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14" name="Group 369"/>
                  <p:cNvGrpSpPr>
                    <a:grpSpLocks/>
                  </p:cNvGrpSpPr>
                  <p:nvPr/>
                </p:nvGrpSpPr>
                <p:grpSpPr bwMode="auto">
                  <a:xfrm>
                    <a:off x="3342" y="1720"/>
                    <a:ext cx="1000" cy="968"/>
                    <a:chOff x="1464" y="1720"/>
                    <a:chExt cx="1000" cy="968"/>
                  </a:xfrm>
                </p:grpSpPr>
                <p:sp>
                  <p:nvSpPr>
                    <p:cNvPr id="118" name="Freeform 370"/>
                    <p:cNvSpPr>
                      <a:spLocks/>
                    </p:cNvSpPr>
                    <p:nvPr/>
                  </p:nvSpPr>
                  <p:spPr bwMode="auto">
                    <a:xfrm>
                      <a:off x="1464" y="1768"/>
                      <a:ext cx="1000" cy="92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72" y="8"/>
                        </a:cxn>
                        <a:cxn ang="0">
                          <a:pos x="72" y="920"/>
                        </a:cxn>
                        <a:cxn ang="0">
                          <a:pos x="936" y="920"/>
                        </a:cxn>
                        <a:cxn ang="0">
                          <a:pos x="936" y="8"/>
                        </a:cxn>
                        <a:cxn ang="0">
                          <a:pos x="1000" y="0"/>
                        </a:cxn>
                      </a:cxnLst>
                      <a:rect l="0" t="0" r="r" b="b"/>
                      <a:pathLst>
                        <a:path w="1000" h="920">
                          <a:moveTo>
                            <a:pt x="0" y="0"/>
                          </a:moveTo>
                          <a:lnTo>
                            <a:pt x="72" y="8"/>
                          </a:lnTo>
                          <a:lnTo>
                            <a:pt x="72" y="920"/>
                          </a:lnTo>
                          <a:lnTo>
                            <a:pt x="936" y="920"/>
                          </a:lnTo>
                          <a:lnTo>
                            <a:pt x="936" y="8"/>
                          </a:lnTo>
                          <a:lnTo>
                            <a:pt x="1000" y="0"/>
                          </a:lnTo>
                        </a:path>
                      </a:pathLst>
                    </a:custGeom>
                    <a:noFill/>
                    <a:ln w="317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9" name="Freeform 371"/>
                    <p:cNvSpPr>
                      <a:spLocks/>
                    </p:cNvSpPr>
                    <p:nvPr/>
                  </p:nvSpPr>
                  <p:spPr bwMode="auto">
                    <a:xfrm>
                      <a:off x="1464" y="1720"/>
                      <a:ext cx="992" cy="92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20" y="8"/>
                        </a:cxn>
                        <a:cxn ang="0">
                          <a:pos x="120" y="920"/>
                        </a:cxn>
                        <a:cxn ang="0">
                          <a:pos x="888" y="920"/>
                        </a:cxn>
                        <a:cxn ang="0">
                          <a:pos x="888" y="8"/>
                        </a:cxn>
                        <a:cxn ang="0">
                          <a:pos x="992" y="0"/>
                        </a:cxn>
                      </a:cxnLst>
                      <a:rect l="0" t="0" r="r" b="b"/>
                      <a:pathLst>
                        <a:path w="992" h="920">
                          <a:moveTo>
                            <a:pt x="0" y="0"/>
                          </a:moveTo>
                          <a:lnTo>
                            <a:pt x="120" y="8"/>
                          </a:lnTo>
                          <a:lnTo>
                            <a:pt x="120" y="920"/>
                          </a:lnTo>
                          <a:lnTo>
                            <a:pt x="888" y="920"/>
                          </a:lnTo>
                          <a:lnTo>
                            <a:pt x="888" y="8"/>
                          </a:lnTo>
                          <a:lnTo>
                            <a:pt x="992" y="0"/>
                          </a:lnTo>
                        </a:path>
                      </a:pathLst>
                    </a:custGeom>
                    <a:noFill/>
                    <a:ln w="317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15" name="Group 372"/>
                  <p:cNvGrpSpPr>
                    <a:grpSpLocks/>
                  </p:cNvGrpSpPr>
                  <p:nvPr/>
                </p:nvGrpSpPr>
                <p:grpSpPr bwMode="auto">
                  <a:xfrm>
                    <a:off x="4280" y="1720"/>
                    <a:ext cx="1000" cy="968"/>
                    <a:chOff x="1464" y="1720"/>
                    <a:chExt cx="1000" cy="968"/>
                  </a:xfrm>
                </p:grpSpPr>
                <p:sp>
                  <p:nvSpPr>
                    <p:cNvPr id="116" name="Freeform 373"/>
                    <p:cNvSpPr>
                      <a:spLocks/>
                    </p:cNvSpPr>
                    <p:nvPr/>
                  </p:nvSpPr>
                  <p:spPr bwMode="auto">
                    <a:xfrm>
                      <a:off x="1464" y="1768"/>
                      <a:ext cx="1000" cy="92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72" y="8"/>
                        </a:cxn>
                        <a:cxn ang="0">
                          <a:pos x="72" y="920"/>
                        </a:cxn>
                        <a:cxn ang="0">
                          <a:pos x="936" y="920"/>
                        </a:cxn>
                        <a:cxn ang="0">
                          <a:pos x="936" y="8"/>
                        </a:cxn>
                        <a:cxn ang="0">
                          <a:pos x="1000" y="0"/>
                        </a:cxn>
                      </a:cxnLst>
                      <a:rect l="0" t="0" r="r" b="b"/>
                      <a:pathLst>
                        <a:path w="1000" h="920">
                          <a:moveTo>
                            <a:pt x="0" y="0"/>
                          </a:moveTo>
                          <a:lnTo>
                            <a:pt x="72" y="8"/>
                          </a:lnTo>
                          <a:lnTo>
                            <a:pt x="72" y="920"/>
                          </a:lnTo>
                          <a:lnTo>
                            <a:pt x="936" y="920"/>
                          </a:lnTo>
                          <a:lnTo>
                            <a:pt x="936" y="8"/>
                          </a:lnTo>
                          <a:lnTo>
                            <a:pt x="1000" y="0"/>
                          </a:lnTo>
                        </a:path>
                      </a:pathLst>
                    </a:custGeom>
                    <a:noFill/>
                    <a:ln w="317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7" name="Freeform 374"/>
                    <p:cNvSpPr>
                      <a:spLocks/>
                    </p:cNvSpPr>
                    <p:nvPr/>
                  </p:nvSpPr>
                  <p:spPr bwMode="auto">
                    <a:xfrm>
                      <a:off x="1464" y="1720"/>
                      <a:ext cx="992" cy="92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20" y="8"/>
                        </a:cxn>
                        <a:cxn ang="0">
                          <a:pos x="120" y="920"/>
                        </a:cxn>
                        <a:cxn ang="0">
                          <a:pos x="888" y="920"/>
                        </a:cxn>
                        <a:cxn ang="0">
                          <a:pos x="888" y="8"/>
                        </a:cxn>
                        <a:cxn ang="0">
                          <a:pos x="992" y="0"/>
                        </a:cxn>
                      </a:cxnLst>
                      <a:rect l="0" t="0" r="r" b="b"/>
                      <a:pathLst>
                        <a:path w="992" h="920">
                          <a:moveTo>
                            <a:pt x="0" y="0"/>
                          </a:moveTo>
                          <a:lnTo>
                            <a:pt x="120" y="8"/>
                          </a:lnTo>
                          <a:lnTo>
                            <a:pt x="120" y="920"/>
                          </a:lnTo>
                          <a:lnTo>
                            <a:pt x="888" y="920"/>
                          </a:lnTo>
                          <a:lnTo>
                            <a:pt x="888" y="8"/>
                          </a:lnTo>
                          <a:lnTo>
                            <a:pt x="992" y="0"/>
                          </a:lnTo>
                        </a:path>
                      </a:pathLst>
                    </a:custGeom>
                    <a:noFill/>
                    <a:ln w="317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  <p:sp>
          <p:nvSpPr>
            <p:cNvPr id="90" name="Rectangle 375"/>
            <p:cNvSpPr>
              <a:spLocks noChangeArrowheads="1"/>
            </p:cNvSpPr>
            <p:nvPr/>
          </p:nvSpPr>
          <p:spPr bwMode="auto">
            <a:xfrm>
              <a:off x="3776" y="2293"/>
              <a:ext cx="119" cy="115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" name="Rectangle 376"/>
            <p:cNvSpPr>
              <a:spLocks noChangeArrowheads="1"/>
            </p:cNvSpPr>
            <p:nvPr/>
          </p:nvSpPr>
          <p:spPr bwMode="auto">
            <a:xfrm>
              <a:off x="3393" y="1788"/>
              <a:ext cx="227" cy="22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2" name="Group 377"/>
            <p:cNvGrpSpPr>
              <a:grpSpLocks/>
            </p:cNvGrpSpPr>
            <p:nvPr/>
          </p:nvGrpSpPr>
          <p:grpSpPr bwMode="auto">
            <a:xfrm>
              <a:off x="3104" y="1897"/>
              <a:ext cx="202" cy="726"/>
              <a:chOff x="3504" y="1695"/>
              <a:chExt cx="256" cy="922"/>
            </a:xfrm>
          </p:grpSpPr>
          <p:sp>
            <p:nvSpPr>
              <p:cNvPr id="101" name="Line 378"/>
              <p:cNvSpPr>
                <a:spLocks noChangeShapeType="1"/>
              </p:cNvSpPr>
              <p:nvPr/>
            </p:nvSpPr>
            <p:spPr bwMode="auto">
              <a:xfrm flipV="1">
                <a:off x="3541" y="1903"/>
                <a:ext cx="0" cy="714"/>
              </a:xfrm>
              <a:prstGeom prst="line">
                <a:avLst/>
              </a:prstGeom>
              <a:noFill/>
              <a:ln w="12700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Line 379"/>
              <p:cNvSpPr>
                <a:spLocks noChangeShapeType="1"/>
              </p:cNvSpPr>
              <p:nvPr/>
            </p:nvSpPr>
            <p:spPr bwMode="auto">
              <a:xfrm flipH="1">
                <a:off x="3504" y="1988"/>
                <a:ext cx="2" cy="55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Line 380"/>
              <p:cNvSpPr>
                <a:spLocks noChangeShapeType="1"/>
              </p:cNvSpPr>
              <p:nvPr/>
            </p:nvSpPr>
            <p:spPr bwMode="auto">
              <a:xfrm flipH="1">
                <a:off x="3578" y="1991"/>
                <a:ext cx="2" cy="55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381"/>
              <p:cNvSpPr>
                <a:spLocks/>
              </p:cNvSpPr>
              <p:nvPr/>
            </p:nvSpPr>
            <p:spPr bwMode="auto">
              <a:xfrm>
                <a:off x="3535" y="1695"/>
                <a:ext cx="225" cy="213"/>
              </a:xfrm>
              <a:custGeom>
                <a:avLst/>
                <a:gdLst/>
                <a:ahLst/>
                <a:cxnLst>
                  <a:cxn ang="0">
                    <a:pos x="6" y="213"/>
                  </a:cxn>
                  <a:cxn ang="0">
                    <a:pos x="14" y="85"/>
                  </a:cxn>
                  <a:cxn ang="0">
                    <a:pos x="89" y="13"/>
                  </a:cxn>
                  <a:cxn ang="0">
                    <a:pos x="225" y="5"/>
                  </a:cxn>
                </a:cxnLst>
                <a:rect l="0" t="0" r="r" b="b"/>
                <a:pathLst>
                  <a:path w="225" h="213">
                    <a:moveTo>
                      <a:pt x="6" y="213"/>
                    </a:moveTo>
                    <a:cubicBezTo>
                      <a:pt x="7" y="165"/>
                      <a:pt x="0" y="118"/>
                      <a:pt x="14" y="85"/>
                    </a:cubicBezTo>
                    <a:cubicBezTo>
                      <a:pt x="28" y="52"/>
                      <a:pt x="54" y="26"/>
                      <a:pt x="89" y="13"/>
                    </a:cubicBezTo>
                    <a:cubicBezTo>
                      <a:pt x="124" y="0"/>
                      <a:pt x="197" y="7"/>
                      <a:pt x="225" y="5"/>
                    </a:cubicBezTo>
                  </a:path>
                </a:pathLst>
              </a:custGeom>
              <a:noFill/>
              <a:ln w="12700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3" name="Line 382"/>
            <p:cNvSpPr>
              <a:spLocks noChangeShapeType="1"/>
            </p:cNvSpPr>
            <p:nvPr/>
          </p:nvSpPr>
          <p:spPr bwMode="auto">
            <a:xfrm>
              <a:off x="3419" y="1807"/>
              <a:ext cx="184" cy="1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Line 383"/>
            <p:cNvSpPr>
              <a:spLocks noChangeShapeType="1"/>
            </p:cNvSpPr>
            <p:nvPr/>
          </p:nvSpPr>
          <p:spPr bwMode="auto">
            <a:xfrm>
              <a:off x="3922" y="2838"/>
              <a:ext cx="159" cy="0"/>
            </a:xfrm>
            <a:prstGeom prst="line">
              <a:avLst/>
            </a:prstGeom>
            <a:noFill/>
            <a:ln w="1270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Text Box 384"/>
            <p:cNvSpPr txBox="1">
              <a:spLocks noChangeArrowheads="1"/>
            </p:cNvSpPr>
            <p:nvPr/>
          </p:nvSpPr>
          <p:spPr bwMode="auto">
            <a:xfrm>
              <a:off x="2531" y="3284"/>
              <a:ext cx="60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en-US" sz="1000" b="0">
                  <a:latin typeface="Arial" charset="0"/>
                </a:rPr>
                <a:t>Xenon Flash</a:t>
              </a:r>
            </a:p>
          </p:txBody>
        </p:sp>
        <p:sp>
          <p:nvSpPr>
            <p:cNvPr id="96" name="Arc 385"/>
            <p:cNvSpPr>
              <a:spLocks/>
            </p:cNvSpPr>
            <p:nvPr/>
          </p:nvSpPr>
          <p:spPr bwMode="auto">
            <a:xfrm flipV="1">
              <a:off x="2837" y="2559"/>
              <a:ext cx="676" cy="39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524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Arc 386"/>
            <p:cNvSpPr>
              <a:spLocks/>
            </p:cNvSpPr>
            <p:nvPr/>
          </p:nvSpPr>
          <p:spPr bwMode="auto">
            <a:xfrm flipH="1" flipV="1">
              <a:off x="3513" y="2559"/>
              <a:ext cx="422" cy="393"/>
            </a:xfrm>
            <a:custGeom>
              <a:avLst/>
              <a:gdLst>
                <a:gd name="G0" fmla="+- 308 0 0"/>
                <a:gd name="G1" fmla="+- 21600 0 0"/>
                <a:gd name="G2" fmla="+- 21600 0 0"/>
                <a:gd name="T0" fmla="*/ 0 w 21908"/>
                <a:gd name="T1" fmla="*/ 2 h 21600"/>
                <a:gd name="T2" fmla="*/ 21908 w 21908"/>
                <a:gd name="T3" fmla="*/ 21600 h 21600"/>
                <a:gd name="T4" fmla="*/ 308 w 2190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08" h="21600" fill="none" extrusionOk="0">
                  <a:moveTo>
                    <a:pt x="0" y="2"/>
                  </a:moveTo>
                  <a:cubicBezTo>
                    <a:pt x="102" y="0"/>
                    <a:pt x="205" y="-1"/>
                    <a:pt x="308" y="0"/>
                  </a:cubicBezTo>
                  <a:cubicBezTo>
                    <a:pt x="12237" y="0"/>
                    <a:pt x="21908" y="9670"/>
                    <a:pt x="21908" y="21600"/>
                  </a:cubicBezTo>
                </a:path>
                <a:path w="21908" h="21600" stroke="0" extrusionOk="0">
                  <a:moveTo>
                    <a:pt x="0" y="2"/>
                  </a:moveTo>
                  <a:cubicBezTo>
                    <a:pt x="102" y="0"/>
                    <a:pt x="205" y="-1"/>
                    <a:pt x="308" y="0"/>
                  </a:cubicBezTo>
                  <a:cubicBezTo>
                    <a:pt x="12237" y="0"/>
                    <a:pt x="21908" y="9670"/>
                    <a:pt x="21908" y="21600"/>
                  </a:cubicBezTo>
                  <a:lnTo>
                    <a:pt x="308" y="21600"/>
                  </a:lnTo>
                  <a:close/>
                </a:path>
              </a:pathLst>
            </a:custGeom>
            <a:noFill/>
            <a:ln w="1524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Rectangle 387"/>
            <p:cNvSpPr>
              <a:spLocks noChangeArrowheads="1"/>
            </p:cNvSpPr>
            <p:nvPr/>
          </p:nvSpPr>
          <p:spPr bwMode="auto">
            <a:xfrm>
              <a:off x="3475" y="2544"/>
              <a:ext cx="77" cy="5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" name="Line 388"/>
            <p:cNvSpPr>
              <a:spLocks noChangeShapeType="1"/>
            </p:cNvSpPr>
            <p:nvPr/>
          </p:nvSpPr>
          <p:spPr bwMode="auto">
            <a:xfrm>
              <a:off x="3932" y="2953"/>
              <a:ext cx="145" cy="0"/>
            </a:xfrm>
            <a:prstGeom prst="line">
              <a:avLst/>
            </a:prstGeom>
            <a:noFill/>
            <a:ln w="1524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Freeform 389"/>
            <p:cNvSpPr>
              <a:spLocks/>
            </p:cNvSpPr>
            <p:nvPr/>
          </p:nvSpPr>
          <p:spPr bwMode="auto">
            <a:xfrm>
              <a:off x="2056" y="1480"/>
              <a:ext cx="2928" cy="1824"/>
            </a:xfrm>
            <a:custGeom>
              <a:avLst/>
              <a:gdLst/>
              <a:ahLst/>
              <a:cxnLst>
                <a:cxn ang="0">
                  <a:pos x="0" y="1152"/>
                </a:cxn>
                <a:cxn ang="0">
                  <a:pos x="1008" y="1152"/>
                </a:cxn>
                <a:cxn ang="0">
                  <a:pos x="1008" y="0"/>
                </a:cxn>
                <a:cxn ang="0">
                  <a:pos x="2928" y="0"/>
                </a:cxn>
                <a:cxn ang="0">
                  <a:pos x="2928" y="1824"/>
                </a:cxn>
                <a:cxn ang="0">
                  <a:pos x="528" y="1824"/>
                </a:cxn>
                <a:cxn ang="0">
                  <a:pos x="528" y="1488"/>
                </a:cxn>
                <a:cxn ang="0">
                  <a:pos x="0" y="1488"/>
                </a:cxn>
                <a:cxn ang="0">
                  <a:pos x="0" y="1152"/>
                </a:cxn>
              </a:cxnLst>
              <a:rect l="0" t="0" r="r" b="b"/>
              <a:pathLst>
                <a:path w="2928" h="1824">
                  <a:moveTo>
                    <a:pt x="0" y="1152"/>
                  </a:moveTo>
                  <a:lnTo>
                    <a:pt x="1008" y="1152"/>
                  </a:lnTo>
                  <a:lnTo>
                    <a:pt x="1008" y="0"/>
                  </a:lnTo>
                  <a:lnTo>
                    <a:pt x="2928" y="0"/>
                  </a:lnTo>
                  <a:lnTo>
                    <a:pt x="2928" y="1824"/>
                  </a:lnTo>
                  <a:lnTo>
                    <a:pt x="528" y="1824"/>
                  </a:lnTo>
                  <a:lnTo>
                    <a:pt x="528" y="1488"/>
                  </a:lnTo>
                  <a:lnTo>
                    <a:pt x="0" y="1488"/>
                  </a:lnTo>
                  <a:lnTo>
                    <a:pt x="0" y="1152"/>
                  </a:lnTo>
                  <a:close/>
                </a:path>
              </a:pathLst>
            </a:custGeom>
            <a:noFill/>
            <a:ln w="38100" cap="rnd" cmpd="sng">
              <a:solidFill>
                <a:srgbClr val="FF33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9" name="Group 390"/>
          <p:cNvGrpSpPr>
            <a:grpSpLocks/>
          </p:cNvGrpSpPr>
          <p:nvPr/>
        </p:nvGrpSpPr>
        <p:grpSpPr bwMode="auto">
          <a:xfrm>
            <a:off x="2649389" y="4369247"/>
            <a:ext cx="563562" cy="366712"/>
            <a:chOff x="1701" y="2659"/>
            <a:chExt cx="355" cy="231"/>
          </a:xfrm>
        </p:grpSpPr>
        <p:sp>
          <p:nvSpPr>
            <p:cNvPr id="140" name="Line 391"/>
            <p:cNvSpPr>
              <a:spLocks noChangeShapeType="1"/>
            </p:cNvSpPr>
            <p:nvPr/>
          </p:nvSpPr>
          <p:spPr bwMode="auto">
            <a:xfrm>
              <a:off x="1927" y="2776"/>
              <a:ext cx="12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Text Box 392"/>
            <p:cNvSpPr txBox="1">
              <a:spLocks noChangeArrowheads="1"/>
            </p:cNvSpPr>
            <p:nvPr/>
          </p:nvSpPr>
          <p:spPr bwMode="auto">
            <a:xfrm>
              <a:off x="1701" y="2659"/>
              <a:ext cx="2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0">
                  <a:latin typeface="Arial" charset="0"/>
                </a:rPr>
                <a:t>F</a:t>
              </a:r>
            </a:p>
          </p:txBody>
        </p:sp>
      </p:grpSp>
      <p:sp>
        <p:nvSpPr>
          <p:cNvPr id="142" name="Text Box 393"/>
          <p:cNvSpPr txBox="1">
            <a:spLocks noChangeArrowheads="1"/>
          </p:cNvSpPr>
          <p:nvPr/>
        </p:nvSpPr>
        <p:spPr bwMode="auto">
          <a:xfrm>
            <a:off x="272901" y="6098034"/>
            <a:ext cx="4679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16000" indent="-2160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600" b="0" dirty="0">
                <a:latin typeface="Arial" charset="0"/>
              </a:rPr>
              <a:t>F = </a:t>
            </a:r>
            <a:r>
              <a:rPr lang="en-US" sz="1600" b="0" dirty="0" smtClean="0">
                <a:latin typeface="Arial" charset="0"/>
              </a:rPr>
              <a:t>Filter Fluorescence</a:t>
            </a:r>
            <a:endParaRPr lang="en-US" sz="1600" b="0" dirty="0">
              <a:latin typeface="Arial" charset="0"/>
            </a:endParaRPr>
          </a:p>
        </p:txBody>
      </p:sp>
      <p:grpSp>
        <p:nvGrpSpPr>
          <p:cNvPr id="143" name="Group 394"/>
          <p:cNvGrpSpPr>
            <a:grpSpLocks/>
          </p:cNvGrpSpPr>
          <p:nvPr/>
        </p:nvGrpSpPr>
        <p:grpSpPr bwMode="auto">
          <a:xfrm flipV="1">
            <a:off x="3584426" y="4297809"/>
            <a:ext cx="495300" cy="1154113"/>
            <a:chOff x="2618" y="1344"/>
            <a:chExt cx="397" cy="923"/>
          </a:xfrm>
        </p:grpSpPr>
        <p:sp>
          <p:nvSpPr>
            <p:cNvPr id="144" name="Freeform 395"/>
            <p:cNvSpPr>
              <a:spLocks/>
            </p:cNvSpPr>
            <p:nvPr/>
          </p:nvSpPr>
          <p:spPr bwMode="auto">
            <a:xfrm>
              <a:off x="2667" y="1844"/>
              <a:ext cx="348" cy="375"/>
            </a:xfrm>
            <a:custGeom>
              <a:avLst/>
              <a:gdLst/>
              <a:ahLst/>
              <a:cxnLst>
                <a:cxn ang="0">
                  <a:pos x="3" y="3"/>
                </a:cxn>
                <a:cxn ang="0">
                  <a:pos x="0" y="183"/>
                </a:cxn>
                <a:cxn ang="0">
                  <a:pos x="12" y="267"/>
                </a:cxn>
                <a:cxn ang="0">
                  <a:pos x="36" y="327"/>
                </a:cxn>
                <a:cxn ang="0">
                  <a:pos x="93" y="363"/>
                </a:cxn>
                <a:cxn ang="0">
                  <a:pos x="153" y="375"/>
                </a:cxn>
                <a:cxn ang="0">
                  <a:pos x="348" y="267"/>
                </a:cxn>
                <a:cxn ang="0">
                  <a:pos x="168" y="222"/>
                </a:cxn>
                <a:cxn ang="0">
                  <a:pos x="165" y="0"/>
                </a:cxn>
                <a:cxn ang="0">
                  <a:pos x="3" y="3"/>
                </a:cxn>
              </a:cxnLst>
              <a:rect l="0" t="0" r="r" b="b"/>
              <a:pathLst>
                <a:path w="348" h="375">
                  <a:moveTo>
                    <a:pt x="3" y="3"/>
                  </a:moveTo>
                  <a:lnTo>
                    <a:pt x="0" y="183"/>
                  </a:lnTo>
                  <a:lnTo>
                    <a:pt x="12" y="267"/>
                  </a:lnTo>
                  <a:lnTo>
                    <a:pt x="36" y="327"/>
                  </a:lnTo>
                  <a:lnTo>
                    <a:pt x="93" y="363"/>
                  </a:lnTo>
                  <a:lnTo>
                    <a:pt x="153" y="375"/>
                  </a:lnTo>
                  <a:lnTo>
                    <a:pt x="348" y="267"/>
                  </a:lnTo>
                  <a:lnTo>
                    <a:pt x="168" y="222"/>
                  </a:lnTo>
                  <a:lnTo>
                    <a:pt x="165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FFFF00">
                <a:alpha val="50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Rectangle 396"/>
            <p:cNvSpPr>
              <a:spLocks noChangeArrowheads="1"/>
            </p:cNvSpPr>
            <p:nvPr/>
          </p:nvSpPr>
          <p:spPr bwMode="auto">
            <a:xfrm rot="5400000">
              <a:off x="2497" y="1487"/>
              <a:ext cx="515" cy="229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" name="Freeform 397"/>
            <p:cNvSpPr>
              <a:spLocks/>
            </p:cNvSpPr>
            <p:nvPr/>
          </p:nvSpPr>
          <p:spPr bwMode="auto">
            <a:xfrm>
              <a:off x="2618" y="1988"/>
              <a:ext cx="263" cy="2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03"/>
                </a:cxn>
                <a:cxn ang="0">
                  <a:pos x="851" y="903"/>
                </a:cxn>
                <a:cxn ang="0">
                  <a:pos x="850" y="768"/>
                </a:cxn>
                <a:cxn ang="0">
                  <a:pos x="682" y="762"/>
                </a:cxn>
                <a:cxn ang="0">
                  <a:pos x="520" y="741"/>
                </a:cxn>
                <a:cxn ang="0">
                  <a:pos x="386" y="688"/>
                </a:cxn>
                <a:cxn ang="0">
                  <a:pos x="268" y="585"/>
                </a:cxn>
                <a:cxn ang="0">
                  <a:pos x="206" y="464"/>
                </a:cxn>
                <a:cxn ang="0">
                  <a:pos x="148" y="222"/>
                </a:cxn>
                <a:cxn ang="0">
                  <a:pos x="136" y="102"/>
                </a:cxn>
                <a:cxn ang="0">
                  <a:pos x="127" y="0"/>
                </a:cxn>
                <a:cxn ang="0">
                  <a:pos x="0" y="0"/>
                </a:cxn>
              </a:cxnLst>
              <a:rect l="0" t="0" r="r" b="b"/>
              <a:pathLst>
                <a:path w="851" h="903">
                  <a:moveTo>
                    <a:pt x="0" y="0"/>
                  </a:moveTo>
                  <a:lnTo>
                    <a:pt x="0" y="903"/>
                  </a:lnTo>
                  <a:lnTo>
                    <a:pt x="851" y="903"/>
                  </a:lnTo>
                  <a:lnTo>
                    <a:pt x="850" y="768"/>
                  </a:lnTo>
                  <a:lnTo>
                    <a:pt x="682" y="762"/>
                  </a:lnTo>
                  <a:cubicBezTo>
                    <a:pt x="627" y="755"/>
                    <a:pt x="569" y="753"/>
                    <a:pt x="520" y="741"/>
                  </a:cubicBezTo>
                  <a:cubicBezTo>
                    <a:pt x="471" y="729"/>
                    <a:pt x="428" y="714"/>
                    <a:pt x="386" y="688"/>
                  </a:cubicBezTo>
                  <a:cubicBezTo>
                    <a:pt x="332" y="659"/>
                    <a:pt x="298" y="622"/>
                    <a:pt x="268" y="585"/>
                  </a:cubicBezTo>
                  <a:cubicBezTo>
                    <a:pt x="238" y="548"/>
                    <a:pt x="226" y="525"/>
                    <a:pt x="206" y="464"/>
                  </a:cubicBezTo>
                  <a:cubicBezTo>
                    <a:pt x="167" y="388"/>
                    <a:pt x="161" y="299"/>
                    <a:pt x="148" y="222"/>
                  </a:cubicBezTo>
                  <a:cubicBezTo>
                    <a:pt x="139" y="157"/>
                    <a:pt x="140" y="141"/>
                    <a:pt x="136" y="102"/>
                  </a:cubicBezTo>
                  <a:lnTo>
                    <a:pt x="1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Freeform 398"/>
            <p:cNvSpPr>
              <a:spLocks/>
            </p:cNvSpPr>
            <p:nvPr/>
          </p:nvSpPr>
          <p:spPr bwMode="auto">
            <a:xfrm>
              <a:off x="2668" y="1681"/>
              <a:ext cx="168" cy="211"/>
            </a:xfrm>
            <a:custGeom>
              <a:avLst/>
              <a:gdLst/>
              <a:ahLst/>
              <a:cxnLst>
                <a:cxn ang="0">
                  <a:pos x="0" y="211"/>
                </a:cxn>
                <a:cxn ang="0">
                  <a:pos x="0" y="130"/>
                </a:cxn>
                <a:cxn ang="0">
                  <a:pos x="6" y="70"/>
                </a:cxn>
                <a:cxn ang="0">
                  <a:pos x="30" y="19"/>
                </a:cxn>
                <a:cxn ang="0">
                  <a:pos x="66" y="4"/>
                </a:cxn>
                <a:cxn ang="0">
                  <a:pos x="117" y="5"/>
                </a:cxn>
                <a:cxn ang="0">
                  <a:pos x="150" y="34"/>
                </a:cxn>
                <a:cxn ang="0">
                  <a:pos x="163" y="83"/>
                </a:cxn>
                <a:cxn ang="0">
                  <a:pos x="168" y="121"/>
                </a:cxn>
                <a:cxn ang="0">
                  <a:pos x="168" y="211"/>
                </a:cxn>
                <a:cxn ang="0">
                  <a:pos x="0" y="211"/>
                </a:cxn>
              </a:cxnLst>
              <a:rect l="0" t="0" r="r" b="b"/>
              <a:pathLst>
                <a:path w="168" h="211">
                  <a:moveTo>
                    <a:pt x="0" y="211"/>
                  </a:moveTo>
                  <a:lnTo>
                    <a:pt x="0" y="130"/>
                  </a:lnTo>
                  <a:lnTo>
                    <a:pt x="6" y="70"/>
                  </a:lnTo>
                  <a:cubicBezTo>
                    <a:pt x="11" y="52"/>
                    <a:pt x="20" y="30"/>
                    <a:pt x="30" y="19"/>
                  </a:cubicBezTo>
                  <a:cubicBezTo>
                    <a:pt x="40" y="8"/>
                    <a:pt x="52" y="6"/>
                    <a:pt x="66" y="4"/>
                  </a:cubicBezTo>
                  <a:cubicBezTo>
                    <a:pt x="80" y="2"/>
                    <a:pt x="103" y="0"/>
                    <a:pt x="117" y="5"/>
                  </a:cubicBezTo>
                  <a:cubicBezTo>
                    <a:pt x="131" y="10"/>
                    <a:pt x="142" y="21"/>
                    <a:pt x="150" y="34"/>
                  </a:cubicBezTo>
                  <a:cubicBezTo>
                    <a:pt x="158" y="47"/>
                    <a:pt x="160" y="69"/>
                    <a:pt x="163" y="83"/>
                  </a:cubicBezTo>
                  <a:lnTo>
                    <a:pt x="168" y="121"/>
                  </a:lnTo>
                  <a:lnTo>
                    <a:pt x="168" y="211"/>
                  </a:lnTo>
                  <a:lnTo>
                    <a:pt x="0" y="211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Oval 399"/>
            <p:cNvSpPr>
              <a:spLocks noChangeArrowheads="1"/>
            </p:cNvSpPr>
            <p:nvPr/>
          </p:nvSpPr>
          <p:spPr bwMode="auto">
            <a:xfrm>
              <a:off x="2727" y="1790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" name="Line 400"/>
            <p:cNvSpPr>
              <a:spLocks noChangeShapeType="1"/>
            </p:cNvSpPr>
            <p:nvPr/>
          </p:nvSpPr>
          <p:spPr bwMode="auto">
            <a:xfrm>
              <a:off x="2670" y="1844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stealth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Line 401"/>
            <p:cNvSpPr>
              <a:spLocks noChangeShapeType="1"/>
            </p:cNvSpPr>
            <p:nvPr/>
          </p:nvSpPr>
          <p:spPr bwMode="auto">
            <a:xfrm>
              <a:off x="2835" y="1841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stealth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Line 402"/>
            <p:cNvSpPr>
              <a:spLocks noChangeShapeType="1"/>
            </p:cNvSpPr>
            <p:nvPr/>
          </p:nvSpPr>
          <p:spPr bwMode="auto">
            <a:xfrm>
              <a:off x="2667" y="2027"/>
              <a:ext cx="342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Line 403"/>
            <p:cNvSpPr>
              <a:spLocks noChangeShapeType="1"/>
            </p:cNvSpPr>
            <p:nvPr/>
          </p:nvSpPr>
          <p:spPr bwMode="auto">
            <a:xfrm flipV="1">
              <a:off x="2829" y="2108"/>
              <a:ext cx="186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" name="Text Box 405"/>
          <p:cNvSpPr txBox="1">
            <a:spLocks noChangeArrowheads="1"/>
          </p:cNvSpPr>
          <p:nvPr/>
        </p:nvSpPr>
        <p:spPr bwMode="auto">
          <a:xfrm>
            <a:off x="6098232" y="5593209"/>
            <a:ext cx="28813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16000" indent="-2160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600" b="0" dirty="0">
                <a:latin typeface="Arial" charset="0"/>
              </a:rPr>
              <a:t>L = Luminescence</a:t>
            </a:r>
            <a:r>
              <a:rPr lang="en-US" sz="1600" dirty="0">
                <a:latin typeface="Arial" charset="0"/>
              </a:rPr>
              <a:t> </a:t>
            </a:r>
            <a:endParaRPr lang="en-US" sz="1600" b="0" dirty="0">
              <a:latin typeface="Arial" charset="0"/>
            </a:endParaRPr>
          </a:p>
        </p:txBody>
      </p:sp>
      <p:sp>
        <p:nvSpPr>
          <p:cNvPr id="154" name="Rectangle 406"/>
          <p:cNvSpPr>
            <a:spLocks noChangeArrowheads="1"/>
          </p:cNvSpPr>
          <p:nvPr/>
        </p:nvSpPr>
        <p:spPr bwMode="auto">
          <a:xfrm>
            <a:off x="5241776" y="2137222"/>
            <a:ext cx="647700" cy="1295400"/>
          </a:xfrm>
          <a:prstGeom prst="rect">
            <a:avLst/>
          </a:prstGeom>
          <a:noFill/>
          <a:ln w="38100" cap="rnd">
            <a:solidFill>
              <a:srgbClr val="FF33CC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33CC"/>
              </a:solidFill>
            </a:endParaRPr>
          </a:p>
        </p:txBody>
      </p:sp>
      <p:grpSp>
        <p:nvGrpSpPr>
          <p:cNvPr id="155" name="Group 407"/>
          <p:cNvGrpSpPr>
            <a:grpSpLocks/>
          </p:cNvGrpSpPr>
          <p:nvPr/>
        </p:nvGrpSpPr>
        <p:grpSpPr bwMode="auto">
          <a:xfrm>
            <a:off x="5960914" y="1921322"/>
            <a:ext cx="1560512" cy="366712"/>
            <a:chOff x="3742" y="1253"/>
            <a:chExt cx="983" cy="231"/>
          </a:xfrm>
        </p:grpSpPr>
        <p:sp>
          <p:nvSpPr>
            <p:cNvPr id="156" name="Text Box 408"/>
            <p:cNvSpPr txBox="1">
              <a:spLocks noChangeArrowheads="1"/>
            </p:cNvSpPr>
            <p:nvPr/>
          </p:nvSpPr>
          <p:spPr bwMode="auto">
            <a:xfrm>
              <a:off x="4513" y="1253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0">
                  <a:latin typeface="Arial" charset="0"/>
                </a:rPr>
                <a:t>P</a:t>
              </a:r>
            </a:p>
          </p:txBody>
        </p:sp>
        <p:sp>
          <p:nvSpPr>
            <p:cNvPr id="157" name="Line 409"/>
            <p:cNvSpPr>
              <a:spLocks noChangeShapeType="1"/>
            </p:cNvSpPr>
            <p:nvPr/>
          </p:nvSpPr>
          <p:spPr bwMode="auto">
            <a:xfrm>
              <a:off x="3742" y="1389"/>
              <a:ext cx="77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8" name="Text Box 410"/>
          <p:cNvSpPr txBox="1">
            <a:spLocks noChangeArrowheads="1"/>
          </p:cNvSpPr>
          <p:nvPr/>
        </p:nvSpPr>
        <p:spPr bwMode="auto">
          <a:xfrm>
            <a:off x="2808065" y="5827629"/>
            <a:ext cx="347191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16000" indent="-2160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600" b="0" dirty="0">
                <a:latin typeface="Arial" charset="0"/>
              </a:rPr>
              <a:t>P = Fluorescence Polarization</a:t>
            </a:r>
          </a:p>
        </p:txBody>
      </p:sp>
      <p:grpSp>
        <p:nvGrpSpPr>
          <p:cNvPr id="159" name="Group 412"/>
          <p:cNvGrpSpPr>
            <a:grpSpLocks/>
          </p:cNvGrpSpPr>
          <p:nvPr/>
        </p:nvGrpSpPr>
        <p:grpSpPr bwMode="auto">
          <a:xfrm>
            <a:off x="5889476" y="2713484"/>
            <a:ext cx="647700" cy="1739900"/>
            <a:chOff x="3787" y="1752"/>
            <a:chExt cx="408" cy="1096"/>
          </a:xfrm>
        </p:grpSpPr>
        <p:sp>
          <p:nvSpPr>
            <p:cNvPr id="160" name="Rectangle 413"/>
            <p:cNvSpPr>
              <a:spLocks noChangeArrowheads="1"/>
            </p:cNvSpPr>
            <p:nvPr/>
          </p:nvSpPr>
          <p:spPr bwMode="auto">
            <a:xfrm>
              <a:off x="3787" y="1752"/>
              <a:ext cx="408" cy="1096"/>
            </a:xfrm>
            <a:prstGeom prst="rect">
              <a:avLst/>
            </a:prstGeom>
            <a:noFill/>
            <a:ln w="38100" cap="rnd">
              <a:solidFill>
                <a:schemeClr val="accent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" name="Freeform 414"/>
            <p:cNvSpPr>
              <a:spLocks/>
            </p:cNvSpPr>
            <p:nvPr/>
          </p:nvSpPr>
          <p:spPr bwMode="auto">
            <a:xfrm>
              <a:off x="3878" y="2024"/>
              <a:ext cx="227" cy="734"/>
            </a:xfrm>
            <a:custGeom>
              <a:avLst/>
              <a:gdLst/>
              <a:ahLst/>
              <a:cxnLst>
                <a:cxn ang="0">
                  <a:pos x="348" y="904"/>
                </a:cxn>
                <a:cxn ang="0">
                  <a:pos x="258" y="903"/>
                </a:cxn>
                <a:cxn ang="0">
                  <a:pos x="171" y="864"/>
                </a:cxn>
                <a:cxn ang="0">
                  <a:pos x="165" y="723"/>
                </a:cxn>
                <a:cxn ang="0">
                  <a:pos x="162" y="492"/>
                </a:cxn>
                <a:cxn ang="0">
                  <a:pos x="171" y="111"/>
                </a:cxn>
                <a:cxn ang="0">
                  <a:pos x="129" y="15"/>
                </a:cxn>
                <a:cxn ang="0">
                  <a:pos x="45" y="22"/>
                </a:cxn>
                <a:cxn ang="0">
                  <a:pos x="7" y="110"/>
                </a:cxn>
                <a:cxn ang="0">
                  <a:pos x="5" y="272"/>
                </a:cxn>
              </a:cxnLst>
              <a:rect l="0" t="0" r="r" b="b"/>
              <a:pathLst>
                <a:path w="348" h="904">
                  <a:moveTo>
                    <a:pt x="348" y="904"/>
                  </a:moveTo>
                  <a:lnTo>
                    <a:pt x="258" y="903"/>
                  </a:lnTo>
                  <a:cubicBezTo>
                    <a:pt x="229" y="896"/>
                    <a:pt x="186" y="894"/>
                    <a:pt x="171" y="864"/>
                  </a:cubicBezTo>
                  <a:cubicBezTo>
                    <a:pt x="156" y="834"/>
                    <a:pt x="167" y="785"/>
                    <a:pt x="165" y="723"/>
                  </a:cubicBezTo>
                  <a:cubicBezTo>
                    <a:pt x="163" y="661"/>
                    <a:pt x="161" y="594"/>
                    <a:pt x="162" y="492"/>
                  </a:cubicBezTo>
                  <a:cubicBezTo>
                    <a:pt x="163" y="390"/>
                    <a:pt x="176" y="190"/>
                    <a:pt x="171" y="111"/>
                  </a:cubicBezTo>
                  <a:cubicBezTo>
                    <a:pt x="166" y="32"/>
                    <a:pt x="150" y="30"/>
                    <a:pt x="129" y="15"/>
                  </a:cubicBezTo>
                  <a:cubicBezTo>
                    <a:pt x="108" y="0"/>
                    <a:pt x="65" y="6"/>
                    <a:pt x="45" y="22"/>
                  </a:cubicBezTo>
                  <a:cubicBezTo>
                    <a:pt x="25" y="38"/>
                    <a:pt x="14" y="68"/>
                    <a:pt x="7" y="110"/>
                  </a:cubicBezTo>
                  <a:cubicBezTo>
                    <a:pt x="0" y="152"/>
                    <a:pt x="5" y="238"/>
                    <a:pt x="5" y="272"/>
                  </a:cubicBezTo>
                </a:path>
              </a:pathLst>
            </a:custGeom>
            <a:noFill/>
            <a:ln w="127000" cap="flat" cmpd="sng">
              <a:solidFill>
                <a:srgbClr val="FF33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2" name="Text Box 415"/>
          <p:cNvSpPr txBox="1">
            <a:spLocks noChangeArrowheads="1"/>
          </p:cNvSpPr>
          <p:nvPr/>
        </p:nvSpPr>
        <p:spPr bwMode="auto">
          <a:xfrm>
            <a:off x="2808064" y="6111937"/>
            <a:ext cx="35529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16000" indent="-2160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600" b="0" dirty="0">
                <a:latin typeface="Arial" charset="0"/>
              </a:rPr>
              <a:t>M = </a:t>
            </a:r>
            <a:r>
              <a:rPr lang="en-US" sz="1600" dirty="0" err="1" smtClean="0"/>
              <a:t>Monochromator</a:t>
            </a:r>
            <a:r>
              <a:rPr lang="en-US" sz="1600" b="0" dirty="0" smtClean="0">
                <a:latin typeface="Arial" charset="0"/>
              </a:rPr>
              <a:t> </a:t>
            </a:r>
            <a:r>
              <a:rPr lang="en-US" sz="1600" b="0" dirty="0">
                <a:latin typeface="Arial" charset="0"/>
              </a:rPr>
              <a:t>Fluorescence</a:t>
            </a:r>
            <a:r>
              <a:rPr lang="en-US" sz="1600" dirty="0">
                <a:latin typeface="Arial" charset="0"/>
              </a:rPr>
              <a:t> </a:t>
            </a:r>
            <a:endParaRPr lang="en-US" sz="1600" b="0" dirty="0">
              <a:latin typeface="Arial" charset="0"/>
            </a:endParaRPr>
          </a:p>
        </p:txBody>
      </p:sp>
      <p:grpSp>
        <p:nvGrpSpPr>
          <p:cNvPr id="163" name="Group 417"/>
          <p:cNvGrpSpPr>
            <a:grpSpLocks/>
          </p:cNvGrpSpPr>
          <p:nvPr/>
        </p:nvGrpSpPr>
        <p:grpSpPr bwMode="auto">
          <a:xfrm>
            <a:off x="2217589" y="1921322"/>
            <a:ext cx="2486025" cy="2457450"/>
            <a:chOff x="1576" y="1336"/>
            <a:chExt cx="1566" cy="1548"/>
          </a:xfrm>
        </p:grpSpPr>
        <p:grpSp>
          <p:nvGrpSpPr>
            <p:cNvPr id="164" name="Group 418"/>
            <p:cNvGrpSpPr>
              <a:grpSpLocks/>
            </p:cNvGrpSpPr>
            <p:nvPr/>
          </p:nvGrpSpPr>
          <p:grpSpPr bwMode="auto">
            <a:xfrm>
              <a:off x="1662" y="1432"/>
              <a:ext cx="351" cy="529"/>
              <a:chOff x="1680" y="1248"/>
              <a:chExt cx="446" cy="672"/>
            </a:xfrm>
          </p:grpSpPr>
          <p:grpSp>
            <p:nvGrpSpPr>
              <p:cNvPr id="191" name="Group 419"/>
              <p:cNvGrpSpPr>
                <a:grpSpLocks/>
              </p:cNvGrpSpPr>
              <p:nvPr/>
            </p:nvGrpSpPr>
            <p:grpSpPr bwMode="auto">
              <a:xfrm flipH="1">
                <a:off x="1693" y="1248"/>
                <a:ext cx="384" cy="672"/>
                <a:chOff x="4800" y="3168"/>
                <a:chExt cx="384" cy="672"/>
              </a:xfrm>
            </p:grpSpPr>
            <p:sp>
              <p:nvSpPr>
                <p:cNvPr id="193" name="AutoShape 420"/>
                <p:cNvSpPr>
                  <a:spLocks noChangeArrowheads="1"/>
                </p:cNvSpPr>
                <p:nvPr/>
              </p:nvSpPr>
              <p:spPr bwMode="auto">
                <a:xfrm>
                  <a:off x="4848" y="3168"/>
                  <a:ext cx="288" cy="528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" name="Rectangle 421"/>
                <p:cNvSpPr>
                  <a:spLocks noChangeArrowheads="1"/>
                </p:cNvSpPr>
                <p:nvPr/>
              </p:nvSpPr>
              <p:spPr bwMode="auto">
                <a:xfrm>
                  <a:off x="4800" y="3552"/>
                  <a:ext cx="384" cy="28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" name="Rectangle 422"/>
                <p:cNvSpPr>
                  <a:spLocks noChangeArrowheads="1"/>
                </p:cNvSpPr>
                <p:nvPr/>
              </p:nvSpPr>
              <p:spPr bwMode="auto">
                <a:xfrm>
                  <a:off x="4848" y="3216"/>
                  <a:ext cx="48" cy="240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92" name="Text Box 423"/>
              <p:cNvSpPr txBox="1">
                <a:spLocks noChangeArrowheads="1"/>
              </p:cNvSpPr>
              <p:nvPr/>
            </p:nvSpPr>
            <p:spPr bwMode="auto">
              <a:xfrm>
                <a:off x="1680" y="1718"/>
                <a:ext cx="446" cy="1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000" b="0">
                    <a:solidFill>
                      <a:schemeClr val="bg1"/>
                    </a:solidFill>
                    <a:latin typeface="Arial" charset="0"/>
                  </a:rPr>
                  <a:t>PMT 2</a:t>
                </a:r>
              </a:p>
            </p:txBody>
          </p:sp>
        </p:grpSp>
        <p:sp>
          <p:nvSpPr>
            <p:cNvPr id="165" name="Rectangle 424"/>
            <p:cNvSpPr>
              <a:spLocks noChangeArrowheads="1"/>
            </p:cNvSpPr>
            <p:nvPr/>
          </p:nvSpPr>
          <p:spPr bwMode="auto">
            <a:xfrm>
              <a:off x="1576" y="1336"/>
              <a:ext cx="1446" cy="870"/>
            </a:xfrm>
            <a:prstGeom prst="rect">
              <a:avLst/>
            </a:prstGeom>
            <a:noFill/>
            <a:ln w="38100" cap="rnd">
              <a:solidFill>
                <a:schemeClr val="accent2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" name="Rectangle 425"/>
            <p:cNvSpPr>
              <a:spLocks noChangeArrowheads="1"/>
            </p:cNvSpPr>
            <p:nvPr/>
          </p:nvSpPr>
          <p:spPr bwMode="auto">
            <a:xfrm>
              <a:off x="2148" y="1568"/>
              <a:ext cx="416" cy="453"/>
            </a:xfrm>
            <a:prstGeom prst="rect">
              <a:avLst/>
            </a:pr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00">
                  <a:solidFill>
                    <a:schemeClr val="tx2"/>
                  </a:solidFill>
                  <a:latin typeface="Arial" charset="0"/>
                </a:rPr>
                <a:t>EM</a:t>
              </a:r>
            </a:p>
            <a:p>
              <a:pPr algn="ctr"/>
              <a:r>
                <a:rPr lang="en-US" sz="1000">
                  <a:solidFill>
                    <a:schemeClr val="tx2"/>
                  </a:solidFill>
                  <a:latin typeface="Arial" charset="0"/>
                </a:rPr>
                <a:t>Dual</a:t>
              </a:r>
            </a:p>
            <a:p>
              <a:pPr algn="ctr"/>
              <a:r>
                <a:rPr lang="en-US" sz="1000">
                  <a:solidFill>
                    <a:schemeClr val="tx2"/>
                  </a:solidFill>
                  <a:latin typeface="Arial" charset="0"/>
                </a:rPr>
                <a:t>Mono</a:t>
              </a:r>
            </a:p>
          </p:txBody>
        </p:sp>
        <p:grpSp>
          <p:nvGrpSpPr>
            <p:cNvPr id="167" name="Group 426"/>
            <p:cNvGrpSpPr>
              <a:grpSpLocks/>
            </p:cNvGrpSpPr>
            <p:nvPr/>
          </p:nvGrpSpPr>
          <p:grpSpPr bwMode="auto">
            <a:xfrm>
              <a:off x="2213" y="2362"/>
              <a:ext cx="680" cy="166"/>
              <a:chOff x="3888" y="2516"/>
              <a:chExt cx="1302" cy="319"/>
            </a:xfrm>
          </p:grpSpPr>
          <p:sp>
            <p:nvSpPr>
              <p:cNvPr id="172" name="Rectangle 427"/>
              <p:cNvSpPr>
                <a:spLocks noChangeArrowheads="1"/>
              </p:cNvSpPr>
              <p:nvPr/>
            </p:nvSpPr>
            <p:spPr bwMode="auto">
              <a:xfrm>
                <a:off x="3888" y="2517"/>
                <a:ext cx="1302" cy="31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73" name="Group 428"/>
              <p:cNvGrpSpPr>
                <a:grpSpLocks/>
              </p:cNvGrpSpPr>
              <p:nvPr/>
            </p:nvGrpSpPr>
            <p:grpSpPr bwMode="auto">
              <a:xfrm>
                <a:off x="3919" y="2516"/>
                <a:ext cx="1248" cy="316"/>
                <a:chOff x="3408" y="2208"/>
                <a:chExt cx="1248" cy="316"/>
              </a:xfrm>
            </p:grpSpPr>
            <p:sp>
              <p:nvSpPr>
                <p:cNvPr id="174" name="Rectangle 429"/>
                <p:cNvSpPr>
                  <a:spLocks noChangeArrowheads="1"/>
                </p:cNvSpPr>
                <p:nvPr/>
              </p:nvSpPr>
              <p:spPr bwMode="auto">
                <a:xfrm>
                  <a:off x="4366" y="2286"/>
                  <a:ext cx="251" cy="220"/>
                </a:xfrm>
                <a:prstGeom prst="rect">
                  <a:avLst/>
                </a:prstGeom>
                <a:solidFill>
                  <a:schemeClr val="hlink"/>
                </a:solidFill>
                <a:ln w="31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5" name="Rectangle 430"/>
                <p:cNvSpPr>
                  <a:spLocks noChangeArrowheads="1"/>
                </p:cNvSpPr>
                <p:nvPr/>
              </p:nvSpPr>
              <p:spPr bwMode="auto">
                <a:xfrm>
                  <a:off x="3447" y="2286"/>
                  <a:ext cx="251" cy="220"/>
                </a:xfrm>
                <a:prstGeom prst="rect">
                  <a:avLst/>
                </a:prstGeom>
                <a:solidFill>
                  <a:schemeClr val="hlink"/>
                </a:solidFill>
                <a:ln w="31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6" name="Rectangle 431"/>
                <p:cNvSpPr>
                  <a:spLocks noChangeArrowheads="1"/>
                </p:cNvSpPr>
                <p:nvPr/>
              </p:nvSpPr>
              <p:spPr bwMode="auto">
                <a:xfrm>
                  <a:off x="3753" y="2286"/>
                  <a:ext cx="252" cy="220"/>
                </a:xfrm>
                <a:prstGeom prst="rect">
                  <a:avLst/>
                </a:prstGeom>
                <a:solidFill>
                  <a:schemeClr val="hlink"/>
                </a:solidFill>
                <a:ln w="31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7" name="Rectangle 432"/>
                <p:cNvSpPr>
                  <a:spLocks noChangeArrowheads="1"/>
                </p:cNvSpPr>
                <p:nvPr/>
              </p:nvSpPr>
              <p:spPr bwMode="auto">
                <a:xfrm>
                  <a:off x="4059" y="2286"/>
                  <a:ext cx="252" cy="220"/>
                </a:xfrm>
                <a:prstGeom prst="rect">
                  <a:avLst/>
                </a:prstGeom>
                <a:solidFill>
                  <a:schemeClr val="hlink"/>
                </a:solidFill>
                <a:ln w="31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78" name="Group 433"/>
                <p:cNvGrpSpPr>
                  <a:grpSpLocks/>
                </p:cNvGrpSpPr>
                <p:nvPr/>
              </p:nvGrpSpPr>
              <p:grpSpPr bwMode="auto">
                <a:xfrm>
                  <a:off x="3408" y="2208"/>
                  <a:ext cx="1248" cy="316"/>
                  <a:chOff x="1464" y="1720"/>
                  <a:chExt cx="3816" cy="968"/>
                </a:xfrm>
              </p:grpSpPr>
              <p:grpSp>
                <p:nvGrpSpPr>
                  <p:cNvPr id="179" name="Group 434"/>
                  <p:cNvGrpSpPr>
                    <a:grpSpLocks/>
                  </p:cNvGrpSpPr>
                  <p:nvPr/>
                </p:nvGrpSpPr>
                <p:grpSpPr bwMode="auto">
                  <a:xfrm>
                    <a:off x="1464" y="1720"/>
                    <a:ext cx="1000" cy="968"/>
                    <a:chOff x="1464" y="1720"/>
                    <a:chExt cx="1000" cy="968"/>
                  </a:xfrm>
                </p:grpSpPr>
                <p:sp>
                  <p:nvSpPr>
                    <p:cNvPr id="189" name="Freeform 435"/>
                    <p:cNvSpPr>
                      <a:spLocks/>
                    </p:cNvSpPr>
                    <p:nvPr/>
                  </p:nvSpPr>
                  <p:spPr bwMode="auto">
                    <a:xfrm>
                      <a:off x="1464" y="1768"/>
                      <a:ext cx="1000" cy="92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72" y="8"/>
                        </a:cxn>
                        <a:cxn ang="0">
                          <a:pos x="72" y="920"/>
                        </a:cxn>
                        <a:cxn ang="0">
                          <a:pos x="936" y="920"/>
                        </a:cxn>
                        <a:cxn ang="0">
                          <a:pos x="936" y="8"/>
                        </a:cxn>
                        <a:cxn ang="0">
                          <a:pos x="1000" y="0"/>
                        </a:cxn>
                      </a:cxnLst>
                      <a:rect l="0" t="0" r="r" b="b"/>
                      <a:pathLst>
                        <a:path w="1000" h="920">
                          <a:moveTo>
                            <a:pt x="0" y="0"/>
                          </a:moveTo>
                          <a:lnTo>
                            <a:pt x="72" y="8"/>
                          </a:lnTo>
                          <a:lnTo>
                            <a:pt x="72" y="920"/>
                          </a:lnTo>
                          <a:lnTo>
                            <a:pt x="936" y="920"/>
                          </a:lnTo>
                          <a:lnTo>
                            <a:pt x="936" y="8"/>
                          </a:lnTo>
                          <a:lnTo>
                            <a:pt x="1000" y="0"/>
                          </a:lnTo>
                        </a:path>
                      </a:pathLst>
                    </a:custGeom>
                    <a:noFill/>
                    <a:ln w="317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0" name="Freeform 436"/>
                    <p:cNvSpPr>
                      <a:spLocks/>
                    </p:cNvSpPr>
                    <p:nvPr/>
                  </p:nvSpPr>
                  <p:spPr bwMode="auto">
                    <a:xfrm>
                      <a:off x="1464" y="1720"/>
                      <a:ext cx="992" cy="92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20" y="8"/>
                        </a:cxn>
                        <a:cxn ang="0">
                          <a:pos x="120" y="920"/>
                        </a:cxn>
                        <a:cxn ang="0">
                          <a:pos x="888" y="920"/>
                        </a:cxn>
                        <a:cxn ang="0">
                          <a:pos x="888" y="8"/>
                        </a:cxn>
                        <a:cxn ang="0">
                          <a:pos x="992" y="0"/>
                        </a:cxn>
                      </a:cxnLst>
                      <a:rect l="0" t="0" r="r" b="b"/>
                      <a:pathLst>
                        <a:path w="992" h="920">
                          <a:moveTo>
                            <a:pt x="0" y="0"/>
                          </a:moveTo>
                          <a:lnTo>
                            <a:pt x="120" y="8"/>
                          </a:lnTo>
                          <a:lnTo>
                            <a:pt x="120" y="920"/>
                          </a:lnTo>
                          <a:lnTo>
                            <a:pt x="888" y="920"/>
                          </a:lnTo>
                          <a:lnTo>
                            <a:pt x="888" y="8"/>
                          </a:lnTo>
                          <a:lnTo>
                            <a:pt x="992" y="0"/>
                          </a:lnTo>
                        </a:path>
                      </a:pathLst>
                    </a:custGeom>
                    <a:noFill/>
                    <a:ln w="317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80" name="Group 437"/>
                  <p:cNvGrpSpPr>
                    <a:grpSpLocks/>
                  </p:cNvGrpSpPr>
                  <p:nvPr/>
                </p:nvGrpSpPr>
                <p:grpSpPr bwMode="auto">
                  <a:xfrm>
                    <a:off x="2403" y="1720"/>
                    <a:ext cx="1000" cy="968"/>
                    <a:chOff x="1464" y="1720"/>
                    <a:chExt cx="1000" cy="968"/>
                  </a:xfrm>
                </p:grpSpPr>
                <p:sp>
                  <p:nvSpPr>
                    <p:cNvPr id="187" name="Freeform 438"/>
                    <p:cNvSpPr>
                      <a:spLocks/>
                    </p:cNvSpPr>
                    <p:nvPr/>
                  </p:nvSpPr>
                  <p:spPr bwMode="auto">
                    <a:xfrm>
                      <a:off x="1464" y="1768"/>
                      <a:ext cx="1000" cy="92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72" y="8"/>
                        </a:cxn>
                        <a:cxn ang="0">
                          <a:pos x="72" y="920"/>
                        </a:cxn>
                        <a:cxn ang="0">
                          <a:pos x="936" y="920"/>
                        </a:cxn>
                        <a:cxn ang="0">
                          <a:pos x="936" y="8"/>
                        </a:cxn>
                        <a:cxn ang="0">
                          <a:pos x="1000" y="0"/>
                        </a:cxn>
                      </a:cxnLst>
                      <a:rect l="0" t="0" r="r" b="b"/>
                      <a:pathLst>
                        <a:path w="1000" h="920">
                          <a:moveTo>
                            <a:pt x="0" y="0"/>
                          </a:moveTo>
                          <a:lnTo>
                            <a:pt x="72" y="8"/>
                          </a:lnTo>
                          <a:lnTo>
                            <a:pt x="72" y="920"/>
                          </a:lnTo>
                          <a:lnTo>
                            <a:pt x="936" y="920"/>
                          </a:lnTo>
                          <a:lnTo>
                            <a:pt x="936" y="8"/>
                          </a:lnTo>
                          <a:lnTo>
                            <a:pt x="1000" y="0"/>
                          </a:lnTo>
                        </a:path>
                      </a:pathLst>
                    </a:custGeom>
                    <a:noFill/>
                    <a:ln w="317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8" name="Freeform 439"/>
                    <p:cNvSpPr>
                      <a:spLocks/>
                    </p:cNvSpPr>
                    <p:nvPr/>
                  </p:nvSpPr>
                  <p:spPr bwMode="auto">
                    <a:xfrm>
                      <a:off x="1464" y="1720"/>
                      <a:ext cx="992" cy="92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20" y="8"/>
                        </a:cxn>
                        <a:cxn ang="0">
                          <a:pos x="120" y="920"/>
                        </a:cxn>
                        <a:cxn ang="0">
                          <a:pos x="888" y="920"/>
                        </a:cxn>
                        <a:cxn ang="0">
                          <a:pos x="888" y="8"/>
                        </a:cxn>
                        <a:cxn ang="0">
                          <a:pos x="992" y="0"/>
                        </a:cxn>
                      </a:cxnLst>
                      <a:rect l="0" t="0" r="r" b="b"/>
                      <a:pathLst>
                        <a:path w="992" h="920">
                          <a:moveTo>
                            <a:pt x="0" y="0"/>
                          </a:moveTo>
                          <a:lnTo>
                            <a:pt x="120" y="8"/>
                          </a:lnTo>
                          <a:lnTo>
                            <a:pt x="120" y="920"/>
                          </a:lnTo>
                          <a:lnTo>
                            <a:pt x="888" y="920"/>
                          </a:lnTo>
                          <a:lnTo>
                            <a:pt x="888" y="8"/>
                          </a:lnTo>
                          <a:lnTo>
                            <a:pt x="992" y="0"/>
                          </a:lnTo>
                        </a:path>
                      </a:pathLst>
                    </a:custGeom>
                    <a:noFill/>
                    <a:ln w="317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81" name="Group 440"/>
                  <p:cNvGrpSpPr>
                    <a:grpSpLocks/>
                  </p:cNvGrpSpPr>
                  <p:nvPr/>
                </p:nvGrpSpPr>
                <p:grpSpPr bwMode="auto">
                  <a:xfrm>
                    <a:off x="3342" y="1720"/>
                    <a:ext cx="1000" cy="968"/>
                    <a:chOff x="1464" y="1720"/>
                    <a:chExt cx="1000" cy="968"/>
                  </a:xfrm>
                </p:grpSpPr>
                <p:sp>
                  <p:nvSpPr>
                    <p:cNvPr id="185" name="Freeform 441"/>
                    <p:cNvSpPr>
                      <a:spLocks/>
                    </p:cNvSpPr>
                    <p:nvPr/>
                  </p:nvSpPr>
                  <p:spPr bwMode="auto">
                    <a:xfrm>
                      <a:off x="1464" y="1768"/>
                      <a:ext cx="1000" cy="92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72" y="8"/>
                        </a:cxn>
                        <a:cxn ang="0">
                          <a:pos x="72" y="920"/>
                        </a:cxn>
                        <a:cxn ang="0">
                          <a:pos x="936" y="920"/>
                        </a:cxn>
                        <a:cxn ang="0">
                          <a:pos x="936" y="8"/>
                        </a:cxn>
                        <a:cxn ang="0">
                          <a:pos x="1000" y="0"/>
                        </a:cxn>
                      </a:cxnLst>
                      <a:rect l="0" t="0" r="r" b="b"/>
                      <a:pathLst>
                        <a:path w="1000" h="920">
                          <a:moveTo>
                            <a:pt x="0" y="0"/>
                          </a:moveTo>
                          <a:lnTo>
                            <a:pt x="72" y="8"/>
                          </a:lnTo>
                          <a:lnTo>
                            <a:pt x="72" y="920"/>
                          </a:lnTo>
                          <a:lnTo>
                            <a:pt x="936" y="920"/>
                          </a:lnTo>
                          <a:lnTo>
                            <a:pt x="936" y="8"/>
                          </a:lnTo>
                          <a:lnTo>
                            <a:pt x="1000" y="0"/>
                          </a:lnTo>
                        </a:path>
                      </a:pathLst>
                    </a:custGeom>
                    <a:noFill/>
                    <a:ln w="317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6" name="Freeform 442"/>
                    <p:cNvSpPr>
                      <a:spLocks/>
                    </p:cNvSpPr>
                    <p:nvPr/>
                  </p:nvSpPr>
                  <p:spPr bwMode="auto">
                    <a:xfrm>
                      <a:off x="1464" y="1720"/>
                      <a:ext cx="992" cy="92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20" y="8"/>
                        </a:cxn>
                        <a:cxn ang="0">
                          <a:pos x="120" y="920"/>
                        </a:cxn>
                        <a:cxn ang="0">
                          <a:pos x="888" y="920"/>
                        </a:cxn>
                        <a:cxn ang="0">
                          <a:pos x="888" y="8"/>
                        </a:cxn>
                        <a:cxn ang="0">
                          <a:pos x="992" y="0"/>
                        </a:cxn>
                      </a:cxnLst>
                      <a:rect l="0" t="0" r="r" b="b"/>
                      <a:pathLst>
                        <a:path w="992" h="920">
                          <a:moveTo>
                            <a:pt x="0" y="0"/>
                          </a:moveTo>
                          <a:lnTo>
                            <a:pt x="120" y="8"/>
                          </a:lnTo>
                          <a:lnTo>
                            <a:pt x="120" y="920"/>
                          </a:lnTo>
                          <a:lnTo>
                            <a:pt x="888" y="920"/>
                          </a:lnTo>
                          <a:lnTo>
                            <a:pt x="888" y="8"/>
                          </a:lnTo>
                          <a:lnTo>
                            <a:pt x="992" y="0"/>
                          </a:lnTo>
                        </a:path>
                      </a:pathLst>
                    </a:custGeom>
                    <a:noFill/>
                    <a:ln w="317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82" name="Group 443"/>
                  <p:cNvGrpSpPr>
                    <a:grpSpLocks/>
                  </p:cNvGrpSpPr>
                  <p:nvPr/>
                </p:nvGrpSpPr>
                <p:grpSpPr bwMode="auto">
                  <a:xfrm>
                    <a:off x="4280" y="1720"/>
                    <a:ext cx="1000" cy="968"/>
                    <a:chOff x="1464" y="1720"/>
                    <a:chExt cx="1000" cy="968"/>
                  </a:xfrm>
                </p:grpSpPr>
                <p:sp>
                  <p:nvSpPr>
                    <p:cNvPr id="183" name="Freeform 444"/>
                    <p:cNvSpPr>
                      <a:spLocks/>
                    </p:cNvSpPr>
                    <p:nvPr/>
                  </p:nvSpPr>
                  <p:spPr bwMode="auto">
                    <a:xfrm>
                      <a:off x="1464" y="1768"/>
                      <a:ext cx="1000" cy="92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72" y="8"/>
                        </a:cxn>
                        <a:cxn ang="0">
                          <a:pos x="72" y="920"/>
                        </a:cxn>
                        <a:cxn ang="0">
                          <a:pos x="936" y="920"/>
                        </a:cxn>
                        <a:cxn ang="0">
                          <a:pos x="936" y="8"/>
                        </a:cxn>
                        <a:cxn ang="0">
                          <a:pos x="1000" y="0"/>
                        </a:cxn>
                      </a:cxnLst>
                      <a:rect l="0" t="0" r="r" b="b"/>
                      <a:pathLst>
                        <a:path w="1000" h="920">
                          <a:moveTo>
                            <a:pt x="0" y="0"/>
                          </a:moveTo>
                          <a:lnTo>
                            <a:pt x="72" y="8"/>
                          </a:lnTo>
                          <a:lnTo>
                            <a:pt x="72" y="920"/>
                          </a:lnTo>
                          <a:lnTo>
                            <a:pt x="936" y="920"/>
                          </a:lnTo>
                          <a:lnTo>
                            <a:pt x="936" y="8"/>
                          </a:lnTo>
                          <a:lnTo>
                            <a:pt x="1000" y="0"/>
                          </a:lnTo>
                        </a:path>
                      </a:pathLst>
                    </a:custGeom>
                    <a:noFill/>
                    <a:ln w="317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4" name="Freeform 445"/>
                    <p:cNvSpPr>
                      <a:spLocks/>
                    </p:cNvSpPr>
                    <p:nvPr/>
                  </p:nvSpPr>
                  <p:spPr bwMode="auto">
                    <a:xfrm>
                      <a:off x="1464" y="1720"/>
                      <a:ext cx="992" cy="92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20" y="8"/>
                        </a:cxn>
                        <a:cxn ang="0">
                          <a:pos x="120" y="920"/>
                        </a:cxn>
                        <a:cxn ang="0">
                          <a:pos x="888" y="920"/>
                        </a:cxn>
                        <a:cxn ang="0">
                          <a:pos x="888" y="8"/>
                        </a:cxn>
                        <a:cxn ang="0">
                          <a:pos x="992" y="0"/>
                        </a:cxn>
                      </a:cxnLst>
                      <a:rect l="0" t="0" r="r" b="b"/>
                      <a:pathLst>
                        <a:path w="992" h="920">
                          <a:moveTo>
                            <a:pt x="0" y="0"/>
                          </a:moveTo>
                          <a:lnTo>
                            <a:pt x="120" y="8"/>
                          </a:lnTo>
                          <a:lnTo>
                            <a:pt x="120" y="920"/>
                          </a:lnTo>
                          <a:lnTo>
                            <a:pt x="888" y="920"/>
                          </a:lnTo>
                          <a:lnTo>
                            <a:pt x="888" y="8"/>
                          </a:lnTo>
                          <a:lnTo>
                            <a:pt x="992" y="0"/>
                          </a:lnTo>
                        </a:path>
                      </a:pathLst>
                    </a:custGeom>
                    <a:noFill/>
                    <a:ln w="317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  <p:sp>
          <p:nvSpPr>
            <p:cNvPr id="168" name="Freeform 446"/>
            <p:cNvSpPr>
              <a:spLocks/>
            </p:cNvSpPr>
            <p:nvPr/>
          </p:nvSpPr>
          <p:spPr bwMode="auto">
            <a:xfrm>
              <a:off x="2656" y="2003"/>
              <a:ext cx="166" cy="317"/>
            </a:xfrm>
            <a:custGeom>
              <a:avLst/>
              <a:gdLst/>
              <a:ahLst/>
              <a:cxnLst>
                <a:cxn ang="0">
                  <a:pos x="211" y="0"/>
                </a:cxn>
                <a:cxn ang="0">
                  <a:pos x="174" y="183"/>
                </a:cxn>
                <a:cxn ang="0">
                  <a:pos x="0" y="402"/>
                </a:cxn>
              </a:cxnLst>
              <a:rect l="0" t="0" r="r" b="b"/>
              <a:pathLst>
                <a:path w="211" h="402">
                  <a:moveTo>
                    <a:pt x="211" y="0"/>
                  </a:moveTo>
                  <a:cubicBezTo>
                    <a:pt x="205" y="29"/>
                    <a:pt x="209" y="116"/>
                    <a:pt x="174" y="183"/>
                  </a:cubicBezTo>
                  <a:cubicBezTo>
                    <a:pt x="139" y="250"/>
                    <a:pt x="70" y="324"/>
                    <a:pt x="0" y="402"/>
                  </a:cubicBezTo>
                </a:path>
              </a:pathLst>
            </a:custGeom>
            <a:noFill/>
            <a:ln w="1270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Freeform 447"/>
            <p:cNvSpPr>
              <a:spLocks/>
            </p:cNvSpPr>
            <p:nvPr/>
          </p:nvSpPr>
          <p:spPr bwMode="auto">
            <a:xfrm flipH="1">
              <a:off x="2440" y="2021"/>
              <a:ext cx="164" cy="299"/>
            </a:xfrm>
            <a:custGeom>
              <a:avLst/>
              <a:gdLst/>
              <a:ahLst/>
              <a:cxnLst>
                <a:cxn ang="0">
                  <a:pos x="206" y="0"/>
                </a:cxn>
                <a:cxn ang="0">
                  <a:pos x="174" y="160"/>
                </a:cxn>
                <a:cxn ang="0">
                  <a:pos x="0" y="379"/>
                </a:cxn>
              </a:cxnLst>
              <a:rect l="0" t="0" r="r" b="b"/>
              <a:pathLst>
                <a:path w="208" h="379">
                  <a:moveTo>
                    <a:pt x="206" y="0"/>
                  </a:moveTo>
                  <a:cubicBezTo>
                    <a:pt x="207" y="48"/>
                    <a:pt x="208" y="97"/>
                    <a:pt x="174" y="160"/>
                  </a:cubicBezTo>
                  <a:cubicBezTo>
                    <a:pt x="140" y="223"/>
                    <a:pt x="70" y="301"/>
                    <a:pt x="0" y="379"/>
                  </a:cubicBezTo>
                </a:path>
              </a:pathLst>
            </a:custGeom>
            <a:noFill/>
            <a:ln w="1270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0" name="Rectangle 448"/>
            <p:cNvSpPr>
              <a:spLocks noChangeArrowheads="1"/>
            </p:cNvSpPr>
            <p:nvPr/>
          </p:nvSpPr>
          <p:spPr bwMode="auto">
            <a:xfrm>
              <a:off x="2715" y="1568"/>
              <a:ext cx="415" cy="453"/>
            </a:xfrm>
            <a:prstGeom prst="rect">
              <a:avLst/>
            </a:pr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00">
                  <a:latin typeface="Arial" charset="0"/>
                </a:rPr>
                <a:t>EX</a:t>
              </a:r>
            </a:p>
            <a:p>
              <a:pPr algn="ctr"/>
              <a:r>
                <a:rPr lang="en-US" sz="1000">
                  <a:latin typeface="Arial" charset="0"/>
                </a:rPr>
                <a:t>Dual</a:t>
              </a:r>
            </a:p>
            <a:p>
              <a:pPr algn="ctr"/>
              <a:r>
                <a:rPr lang="en-US" sz="1000">
                  <a:latin typeface="Arial" charset="0"/>
                </a:rPr>
                <a:t>Mono</a:t>
              </a:r>
            </a:p>
          </p:txBody>
        </p:sp>
        <p:sp>
          <p:nvSpPr>
            <p:cNvPr id="171" name="Freeform 449"/>
            <p:cNvSpPr>
              <a:spLocks/>
            </p:cNvSpPr>
            <p:nvPr/>
          </p:nvSpPr>
          <p:spPr bwMode="auto">
            <a:xfrm>
              <a:off x="2969" y="1986"/>
              <a:ext cx="173" cy="898"/>
            </a:xfrm>
            <a:custGeom>
              <a:avLst/>
              <a:gdLst/>
              <a:ahLst/>
              <a:cxnLst>
                <a:cxn ang="0">
                  <a:pos x="0" y="1141"/>
                </a:cxn>
                <a:cxn ang="0">
                  <a:pos x="90" y="1140"/>
                </a:cxn>
                <a:cxn ang="0">
                  <a:pos x="187" y="1064"/>
                </a:cxn>
                <a:cxn ang="0">
                  <a:pos x="215" y="863"/>
                </a:cxn>
                <a:cxn ang="0">
                  <a:pos x="160" y="598"/>
                </a:cxn>
                <a:cxn ang="0">
                  <a:pos x="87" y="296"/>
                </a:cxn>
                <a:cxn ang="0">
                  <a:pos x="75" y="0"/>
                </a:cxn>
              </a:cxnLst>
              <a:rect l="0" t="0" r="r" b="b"/>
              <a:pathLst>
                <a:path w="220" h="1141">
                  <a:moveTo>
                    <a:pt x="0" y="1141"/>
                  </a:moveTo>
                  <a:lnTo>
                    <a:pt x="90" y="1140"/>
                  </a:lnTo>
                  <a:cubicBezTo>
                    <a:pt x="121" y="1127"/>
                    <a:pt x="166" y="1110"/>
                    <a:pt x="187" y="1064"/>
                  </a:cubicBezTo>
                  <a:cubicBezTo>
                    <a:pt x="208" y="1018"/>
                    <a:pt x="220" y="941"/>
                    <a:pt x="215" y="863"/>
                  </a:cubicBezTo>
                  <a:cubicBezTo>
                    <a:pt x="210" y="785"/>
                    <a:pt x="181" y="692"/>
                    <a:pt x="160" y="598"/>
                  </a:cubicBezTo>
                  <a:cubicBezTo>
                    <a:pt x="139" y="504"/>
                    <a:pt x="101" y="396"/>
                    <a:pt x="87" y="296"/>
                  </a:cubicBezTo>
                  <a:cubicBezTo>
                    <a:pt x="73" y="196"/>
                    <a:pt x="78" y="62"/>
                    <a:pt x="75" y="0"/>
                  </a:cubicBezTo>
                </a:path>
              </a:pathLst>
            </a:custGeom>
            <a:noFill/>
            <a:ln w="127000" cap="flat" cmpd="sng">
              <a:solidFill>
                <a:srgbClr val="C0C0C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6" name="Text Box 458"/>
          <p:cNvSpPr txBox="1">
            <a:spLocks noChangeArrowheads="1"/>
          </p:cNvSpPr>
          <p:nvPr/>
        </p:nvSpPr>
        <p:spPr bwMode="auto">
          <a:xfrm>
            <a:off x="6098232" y="5887072"/>
            <a:ext cx="28082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16000" indent="-2160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600" b="0" dirty="0">
                <a:latin typeface="Arial" charset="0"/>
              </a:rPr>
              <a:t>D = Dispenser</a:t>
            </a:r>
            <a:r>
              <a:rPr lang="en-US" sz="1600" dirty="0">
                <a:latin typeface="Arial" charset="0"/>
              </a:rPr>
              <a:t> </a:t>
            </a:r>
            <a:endParaRPr lang="en-US" sz="1600" b="0" dirty="0">
              <a:latin typeface="Arial" charset="0"/>
            </a:endParaRPr>
          </a:p>
        </p:txBody>
      </p:sp>
      <p:grpSp>
        <p:nvGrpSpPr>
          <p:cNvPr id="197" name="Group 460"/>
          <p:cNvGrpSpPr>
            <a:grpSpLocks/>
          </p:cNvGrpSpPr>
          <p:nvPr/>
        </p:nvGrpSpPr>
        <p:grpSpPr bwMode="auto">
          <a:xfrm>
            <a:off x="6608614" y="2569022"/>
            <a:ext cx="1584325" cy="1295400"/>
            <a:chOff x="4195" y="1525"/>
            <a:chExt cx="998" cy="816"/>
          </a:xfrm>
        </p:grpSpPr>
        <p:grpSp>
          <p:nvGrpSpPr>
            <p:cNvPr id="198" name="Group 450"/>
            <p:cNvGrpSpPr>
              <a:grpSpLocks/>
            </p:cNvGrpSpPr>
            <p:nvPr/>
          </p:nvGrpSpPr>
          <p:grpSpPr bwMode="auto">
            <a:xfrm>
              <a:off x="4241" y="1616"/>
              <a:ext cx="880" cy="437"/>
              <a:chOff x="2352" y="1675"/>
              <a:chExt cx="880" cy="437"/>
            </a:xfrm>
          </p:grpSpPr>
          <p:sp>
            <p:nvSpPr>
              <p:cNvPr id="200" name="Freeform 451"/>
              <p:cNvSpPr>
                <a:spLocks/>
              </p:cNvSpPr>
              <p:nvPr/>
            </p:nvSpPr>
            <p:spPr bwMode="auto">
              <a:xfrm>
                <a:off x="2598" y="1885"/>
                <a:ext cx="388" cy="167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79" y="207"/>
                  </a:cxn>
                  <a:cxn ang="0">
                    <a:pos x="402" y="207"/>
                  </a:cxn>
                  <a:cxn ang="0">
                    <a:pos x="480" y="75"/>
                  </a:cxn>
                  <a:cxn ang="0">
                    <a:pos x="360" y="0"/>
                  </a:cxn>
                  <a:cxn ang="0">
                    <a:pos x="119" y="0"/>
                  </a:cxn>
                  <a:cxn ang="0">
                    <a:pos x="0" y="75"/>
                  </a:cxn>
                </a:cxnLst>
                <a:rect l="0" t="0" r="r" b="b"/>
                <a:pathLst>
                  <a:path w="480" h="207">
                    <a:moveTo>
                      <a:pt x="0" y="75"/>
                    </a:moveTo>
                    <a:lnTo>
                      <a:pt x="79" y="207"/>
                    </a:lnTo>
                    <a:lnTo>
                      <a:pt x="402" y="207"/>
                    </a:lnTo>
                    <a:lnTo>
                      <a:pt x="480" y="75"/>
                    </a:lnTo>
                    <a:lnTo>
                      <a:pt x="360" y="0"/>
                    </a:lnTo>
                    <a:lnTo>
                      <a:pt x="119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FF9933"/>
              </a:solid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1" name="Rectangle 452"/>
              <p:cNvSpPr>
                <a:spLocks noChangeArrowheads="1"/>
              </p:cNvSpPr>
              <p:nvPr/>
            </p:nvSpPr>
            <p:spPr bwMode="auto">
              <a:xfrm rot="-1875757">
                <a:off x="2575" y="1813"/>
                <a:ext cx="88" cy="107"/>
              </a:xfrm>
              <a:prstGeom prst="rect">
                <a:avLst/>
              </a:prstGeom>
              <a:solidFill>
                <a:srgbClr val="FF9933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2" name="Rectangle 453"/>
              <p:cNvSpPr>
                <a:spLocks noChangeArrowheads="1"/>
              </p:cNvSpPr>
              <p:nvPr/>
            </p:nvSpPr>
            <p:spPr bwMode="auto">
              <a:xfrm rot="1940009" flipH="1">
                <a:off x="2921" y="1816"/>
                <a:ext cx="88" cy="107"/>
              </a:xfrm>
              <a:prstGeom prst="rect">
                <a:avLst/>
              </a:prstGeom>
              <a:solidFill>
                <a:srgbClr val="FF9933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" name="Freeform 454"/>
              <p:cNvSpPr>
                <a:spLocks/>
              </p:cNvSpPr>
              <p:nvPr/>
            </p:nvSpPr>
            <p:spPr bwMode="auto">
              <a:xfrm>
                <a:off x="2710" y="2053"/>
                <a:ext cx="56" cy="59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58" y="73"/>
                  </a:cxn>
                  <a:cxn ang="0">
                    <a:pos x="69" y="67"/>
                  </a:cxn>
                  <a:cxn ang="0">
                    <a:pos x="33" y="0"/>
                  </a:cxn>
                </a:cxnLst>
                <a:rect l="0" t="0" r="r" b="b"/>
                <a:pathLst>
                  <a:path w="69" h="73">
                    <a:moveTo>
                      <a:pt x="0" y="1"/>
                    </a:moveTo>
                    <a:lnTo>
                      <a:pt x="58" y="73"/>
                    </a:lnTo>
                    <a:lnTo>
                      <a:pt x="69" y="67"/>
                    </a:lnTo>
                    <a:lnTo>
                      <a:pt x="33" y="0"/>
                    </a:lnTo>
                  </a:path>
                </a:pathLst>
              </a:custGeom>
              <a:solidFill>
                <a:srgbClr val="FF9933"/>
              </a:solid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" name="Freeform 455"/>
              <p:cNvSpPr>
                <a:spLocks/>
              </p:cNvSpPr>
              <p:nvPr/>
            </p:nvSpPr>
            <p:spPr bwMode="auto">
              <a:xfrm flipH="1">
                <a:off x="2818" y="2052"/>
                <a:ext cx="56" cy="59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58" y="73"/>
                  </a:cxn>
                  <a:cxn ang="0">
                    <a:pos x="69" y="67"/>
                  </a:cxn>
                  <a:cxn ang="0">
                    <a:pos x="33" y="0"/>
                  </a:cxn>
                </a:cxnLst>
                <a:rect l="0" t="0" r="r" b="b"/>
                <a:pathLst>
                  <a:path w="69" h="73">
                    <a:moveTo>
                      <a:pt x="0" y="1"/>
                    </a:moveTo>
                    <a:lnTo>
                      <a:pt x="58" y="73"/>
                    </a:lnTo>
                    <a:lnTo>
                      <a:pt x="69" y="67"/>
                    </a:lnTo>
                    <a:lnTo>
                      <a:pt x="33" y="0"/>
                    </a:lnTo>
                  </a:path>
                </a:pathLst>
              </a:custGeom>
              <a:solidFill>
                <a:srgbClr val="FF9933"/>
              </a:solid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" name="Freeform 456"/>
              <p:cNvSpPr>
                <a:spLocks/>
              </p:cNvSpPr>
              <p:nvPr/>
            </p:nvSpPr>
            <p:spPr bwMode="auto">
              <a:xfrm>
                <a:off x="2352" y="1675"/>
                <a:ext cx="239" cy="146"/>
              </a:xfrm>
              <a:custGeom>
                <a:avLst/>
                <a:gdLst/>
                <a:ahLst/>
                <a:cxnLst>
                  <a:cxn ang="0">
                    <a:pos x="295" y="180"/>
                  </a:cxn>
                  <a:cxn ang="0">
                    <a:pos x="244" y="114"/>
                  </a:cxn>
                  <a:cxn ang="0">
                    <a:pos x="145" y="43"/>
                  </a:cxn>
                  <a:cxn ang="0">
                    <a:pos x="0" y="0"/>
                  </a:cxn>
                </a:cxnLst>
                <a:rect l="0" t="0" r="r" b="b"/>
                <a:pathLst>
                  <a:path w="295" h="180">
                    <a:moveTo>
                      <a:pt x="295" y="180"/>
                    </a:moveTo>
                    <a:cubicBezTo>
                      <a:pt x="287" y="169"/>
                      <a:pt x="269" y="137"/>
                      <a:pt x="244" y="114"/>
                    </a:cubicBezTo>
                    <a:cubicBezTo>
                      <a:pt x="219" y="91"/>
                      <a:pt x="186" y="62"/>
                      <a:pt x="145" y="43"/>
                    </a:cubicBezTo>
                    <a:cubicBezTo>
                      <a:pt x="104" y="24"/>
                      <a:pt x="24" y="7"/>
                      <a:pt x="0" y="0"/>
                    </a:cubicBez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" name="Freeform 457"/>
              <p:cNvSpPr>
                <a:spLocks/>
              </p:cNvSpPr>
              <p:nvPr/>
            </p:nvSpPr>
            <p:spPr bwMode="auto">
              <a:xfrm flipH="1">
                <a:off x="2993" y="1677"/>
                <a:ext cx="239" cy="146"/>
              </a:xfrm>
              <a:custGeom>
                <a:avLst/>
                <a:gdLst/>
                <a:ahLst/>
                <a:cxnLst>
                  <a:cxn ang="0">
                    <a:pos x="295" y="180"/>
                  </a:cxn>
                  <a:cxn ang="0">
                    <a:pos x="244" y="114"/>
                  </a:cxn>
                  <a:cxn ang="0">
                    <a:pos x="145" y="43"/>
                  </a:cxn>
                  <a:cxn ang="0">
                    <a:pos x="0" y="0"/>
                  </a:cxn>
                </a:cxnLst>
                <a:rect l="0" t="0" r="r" b="b"/>
                <a:pathLst>
                  <a:path w="295" h="180">
                    <a:moveTo>
                      <a:pt x="295" y="180"/>
                    </a:moveTo>
                    <a:cubicBezTo>
                      <a:pt x="287" y="169"/>
                      <a:pt x="269" y="137"/>
                      <a:pt x="244" y="114"/>
                    </a:cubicBezTo>
                    <a:cubicBezTo>
                      <a:pt x="219" y="91"/>
                      <a:pt x="186" y="62"/>
                      <a:pt x="145" y="43"/>
                    </a:cubicBezTo>
                    <a:cubicBezTo>
                      <a:pt x="104" y="24"/>
                      <a:pt x="24" y="7"/>
                      <a:pt x="0" y="0"/>
                    </a:cubicBez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9" name="Rectangle 459"/>
            <p:cNvSpPr>
              <a:spLocks noChangeArrowheads="1"/>
            </p:cNvSpPr>
            <p:nvPr/>
          </p:nvSpPr>
          <p:spPr bwMode="auto">
            <a:xfrm>
              <a:off x="4195" y="1525"/>
              <a:ext cx="998" cy="816"/>
            </a:xfrm>
            <a:prstGeom prst="rect">
              <a:avLst/>
            </a:prstGeom>
            <a:noFill/>
            <a:ln w="38100" cap="rnd">
              <a:solidFill>
                <a:srgbClr val="FF6600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grpSp>
        <p:nvGrpSpPr>
          <p:cNvPr id="207" name="Group 464"/>
          <p:cNvGrpSpPr>
            <a:grpSpLocks/>
          </p:cNvGrpSpPr>
          <p:nvPr/>
        </p:nvGrpSpPr>
        <p:grpSpPr bwMode="auto">
          <a:xfrm>
            <a:off x="7907189" y="1921322"/>
            <a:ext cx="349250" cy="647700"/>
            <a:chOff x="5013" y="1117"/>
            <a:chExt cx="220" cy="408"/>
          </a:xfrm>
        </p:grpSpPr>
        <p:sp>
          <p:nvSpPr>
            <p:cNvPr id="208" name="Text Box 462"/>
            <p:cNvSpPr txBox="1">
              <a:spLocks noChangeArrowheads="1"/>
            </p:cNvSpPr>
            <p:nvPr/>
          </p:nvSpPr>
          <p:spPr bwMode="auto">
            <a:xfrm>
              <a:off x="5013" y="1117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0">
                  <a:latin typeface="Arial" charset="0"/>
                </a:rPr>
                <a:t>D</a:t>
              </a:r>
            </a:p>
          </p:txBody>
        </p:sp>
        <p:sp>
          <p:nvSpPr>
            <p:cNvPr id="209" name="Line 463"/>
            <p:cNvSpPr>
              <a:spLocks noChangeShapeType="1"/>
            </p:cNvSpPr>
            <p:nvPr/>
          </p:nvSpPr>
          <p:spPr bwMode="auto">
            <a:xfrm flipV="1">
              <a:off x="5103" y="1344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2" grpId="0" autoUpdateAnimBg="0"/>
      <p:bldP spid="142" grpId="0"/>
      <p:bldP spid="153" grpId="0" autoUpdateAnimBg="0"/>
      <p:bldP spid="154" grpId="0" animBg="1"/>
      <p:bldP spid="158" grpId="0" autoUpdateAnimBg="0"/>
      <p:bldP spid="162" grpId="0" autoUpdateAnimBg="0"/>
      <p:bldP spid="196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271463" y="1371600"/>
            <a:ext cx="263565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altLang="en-US" sz="2200" dirty="0">
                <a:solidFill>
                  <a:srgbClr val="000000"/>
                </a:solidFill>
                <a:latin typeface="Arial" pitchFamily="34" charset="0"/>
              </a:rPr>
              <a:t>Cell-based assays</a:t>
            </a:r>
          </a:p>
        </p:txBody>
      </p:sp>
      <p:grpSp>
        <p:nvGrpSpPr>
          <p:cNvPr id="51203" name="Group 3"/>
          <p:cNvGrpSpPr>
            <a:grpSpLocks/>
          </p:cNvGrpSpPr>
          <p:nvPr/>
        </p:nvGrpSpPr>
        <p:grpSpPr bwMode="auto">
          <a:xfrm>
            <a:off x="2971800" y="2805113"/>
            <a:ext cx="2590800" cy="2286000"/>
            <a:chOff x="1728" y="1632"/>
            <a:chExt cx="1920" cy="1680"/>
          </a:xfrm>
        </p:grpSpPr>
        <p:sp>
          <p:nvSpPr>
            <p:cNvPr id="51233" name="Oval 4" descr="Newsprint"/>
            <p:cNvSpPr>
              <a:spLocks noChangeArrowheads="1"/>
            </p:cNvSpPr>
            <p:nvPr/>
          </p:nvSpPr>
          <p:spPr bwMode="auto">
            <a:xfrm>
              <a:off x="1728" y="1632"/>
              <a:ext cx="1920" cy="1680"/>
            </a:xfrm>
            <a:prstGeom prst="ellipse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53975" cmpd="dbl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endParaRPr lang="en-US" altLang="en-US" sz="2000" b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1234" name="Oval 5"/>
            <p:cNvSpPr>
              <a:spLocks noChangeArrowheads="1"/>
            </p:cNvSpPr>
            <p:nvPr/>
          </p:nvSpPr>
          <p:spPr bwMode="auto">
            <a:xfrm>
              <a:off x="2688" y="2064"/>
              <a:ext cx="576" cy="48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endParaRPr lang="en-US" altLang="en-US" sz="2000" b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51204" name="Freeform 6"/>
          <p:cNvSpPr>
            <a:spLocks/>
          </p:cNvSpPr>
          <p:nvPr/>
        </p:nvSpPr>
        <p:spPr bwMode="auto">
          <a:xfrm>
            <a:off x="4724400" y="2576513"/>
            <a:ext cx="2438400" cy="1143000"/>
          </a:xfrm>
          <a:custGeom>
            <a:avLst/>
            <a:gdLst>
              <a:gd name="T0" fmla="*/ 0 w 1536"/>
              <a:gd name="T1" fmla="*/ 2147483647 h 720"/>
              <a:gd name="T2" fmla="*/ 2147483647 w 1536"/>
              <a:gd name="T3" fmla="*/ 0 h 720"/>
              <a:gd name="T4" fmla="*/ 2147483647 w 1536"/>
              <a:gd name="T5" fmla="*/ 0 h 720"/>
              <a:gd name="T6" fmla="*/ 0 60000 65536"/>
              <a:gd name="T7" fmla="*/ 0 60000 65536"/>
              <a:gd name="T8" fmla="*/ 0 60000 65536"/>
              <a:gd name="T9" fmla="*/ 0 w 1536"/>
              <a:gd name="T10" fmla="*/ 0 h 720"/>
              <a:gd name="T11" fmla="*/ 1536 w 1536"/>
              <a:gd name="T12" fmla="*/ 720 h 7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36" h="720">
                <a:moveTo>
                  <a:pt x="0" y="720"/>
                </a:moveTo>
                <a:lnTo>
                  <a:pt x="624" y="0"/>
                </a:lnTo>
                <a:lnTo>
                  <a:pt x="1536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51205" name="Freeform 7"/>
          <p:cNvSpPr>
            <a:spLocks/>
          </p:cNvSpPr>
          <p:nvPr/>
        </p:nvSpPr>
        <p:spPr bwMode="auto">
          <a:xfrm>
            <a:off x="4800600" y="4405313"/>
            <a:ext cx="1981200" cy="762000"/>
          </a:xfrm>
          <a:custGeom>
            <a:avLst/>
            <a:gdLst>
              <a:gd name="T0" fmla="*/ 0 w 1248"/>
              <a:gd name="T1" fmla="*/ 0 h 480"/>
              <a:gd name="T2" fmla="*/ 2147483647 w 1248"/>
              <a:gd name="T3" fmla="*/ 2147483647 h 480"/>
              <a:gd name="T4" fmla="*/ 2147483647 w 1248"/>
              <a:gd name="T5" fmla="*/ 2147483647 h 480"/>
              <a:gd name="T6" fmla="*/ 0 60000 65536"/>
              <a:gd name="T7" fmla="*/ 0 60000 65536"/>
              <a:gd name="T8" fmla="*/ 0 60000 65536"/>
              <a:gd name="T9" fmla="*/ 0 w 1248"/>
              <a:gd name="T10" fmla="*/ 0 h 480"/>
              <a:gd name="T11" fmla="*/ 1248 w 1248"/>
              <a:gd name="T12" fmla="*/ 480 h 4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48" h="480">
                <a:moveTo>
                  <a:pt x="0" y="0"/>
                </a:moveTo>
                <a:lnTo>
                  <a:pt x="384" y="480"/>
                </a:lnTo>
                <a:lnTo>
                  <a:pt x="1248" y="48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51206" name="Freeform 8"/>
          <p:cNvSpPr>
            <a:spLocks/>
          </p:cNvSpPr>
          <p:nvPr/>
        </p:nvSpPr>
        <p:spPr bwMode="auto">
          <a:xfrm>
            <a:off x="600075" y="3279775"/>
            <a:ext cx="2495550" cy="233363"/>
          </a:xfrm>
          <a:custGeom>
            <a:avLst/>
            <a:gdLst>
              <a:gd name="T0" fmla="*/ 2147483647 w 1572"/>
              <a:gd name="T1" fmla="*/ 2147483647 h 147"/>
              <a:gd name="T2" fmla="*/ 2147483647 w 1572"/>
              <a:gd name="T3" fmla="*/ 0 h 147"/>
              <a:gd name="T4" fmla="*/ 0 w 1572"/>
              <a:gd name="T5" fmla="*/ 2147483647 h 147"/>
              <a:gd name="T6" fmla="*/ 0 60000 65536"/>
              <a:gd name="T7" fmla="*/ 0 60000 65536"/>
              <a:gd name="T8" fmla="*/ 0 60000 65536"/>
              <a:gd name="T9" fmla="*/ 0 w 1572"/>
              <a:gd name="T10" fmla="*/ 0 h 147"/>
              <a:gd name="T11" fmla="*/ 1572 w 1572"/>
              <a:gd name="T12" fmla="*/ 147 h 1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72" h="147">
                <a:moveTo>
                  <a:pt x="1572" y="147"/>
                </a:moveTo>
                <a:lnTo>
                  <a:pt x="1188" y="0"/>
                </a:lnTo>
                <a:lnTo>
                  <a:pt x="0" y="1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51207" name="AutoShape 9"/>
          <p:cNvSpPr>
            <a:spLocks noChangeArrowheads="1"/>
          </p:cNvSpPr>
          <p:nvPr/>
        </p:nvSpPr>
        <p:spPr bwMode="auto">
          <a:xfrm>
            <a:off x="2133600" y="3795713"/>
            <a:ext cx="1295400" cy="457200"/>
          </a:xfrm>
          <a:prstGeom prst="leftArrow">
            <a:avLst>
              <a:gd name="adj1" fmla="val 50000"/>
              <a:gd name="adj2" fmla="val 70833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endParaRPr lang="en-US" altLang="en-US" sz="2000" b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1208" name="Text Box 10"/>
          <p:cNvSpPr txBox="1">
            <a:spLocks noChangeArrowheads="1"/>
          </p:cNvSpPr>
          <p:nvPr/>
        </p:nvSpPr>
        <p:spPr bwMode="auto">
          <a:xfrm>
            <a:off x="6003925" y="2206625"/>
            <a:ext cx="2378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altLang="en-US" sz="2000" b="0">
                <a:solidFill>
                  <a:srgbClr val="000000"/>
                </a:solidFill>
                <a:latin typeface="Arial" pitchFamily="34" charset="0"/>
              </a:rPr>
              <a:t>Reporter Gene</a:t>
            </a:r>
            <a:endParaRPr lang="en-US" altLang="en-US" sz="1800" b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1209" name="Text Box 11"/>
          <p:cNvSpPr txBox="1">
            <a:spLocks noChangeArrowheads="1"/>
          </p:cNvSpPr>
          <p:nvPr/>
        </p:nvSpPr>
        <p:spPr bwMode="auto">
          <a:xfrm>
            <a:off x="5362575" y="4786313"/>
            <a:ext cx="35528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altLang="en-US" sz="2000" b="0">
                <a:solidFill>
                  <a:srgbClr val="000000"/>
                </a:solidFill>
                <a:latin typeface="Arial" pitchFamily="34" charset="0"/>
              </a:rPr>
              <a:t>Protein / enzyme (e.g. kinase)</a:t>
            </a:r>
          </a:p>
        </p:txBody>
      </p:sp>
      <p:sp>
        <p:nvSpPr>
          <p:cNvPr id="51210" name="Text Box 12"/>
          <p:cNvSpPr txBox="1">
            <a:spLocks noChangeArrowheads="1"/>
          </p:cNvSpPr>
          <p:nvPr/>
        </p:nvSpPr>
        <p:spPr bwMode="auto">
          <a:xfrm>
            <a:off x="488950" y="2895600"/>
            <a:ext cx="1681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altLang="en-US" sz="2000" b="0">
                <a:solidFill>
                  <a:srgbClr val="000000"/>
                </a:solidFill>
                <a:latin typeface="Arial" pitchFamily="34" charset="0"/>
              </a:rPr>
              <a:t>Ion Channels</a:t>
            </a:r>
            <a:endParaRPr lang="en-US" altLang="en-US" sz="1800" b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1211" name="Text Box 13"/>
          <p:cNvSpPr txBox="1">
            <a:spLocks noChangeArrowheads="1"/>
          </p:cNvSpPr>
          <p:nvPr/>
        </p:nvSpPr>
        <p:spPr bwMode="auto">
          <a:xfrm>
            <a:off x="1403350" y="3795713"/>
            <a:ext cx="735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altLang="en-US" sz="2000" b="0">
                <a:solidFill>
                  <a:srgbClr val="000000"/>
                </a:solidFill>
                <a:latin typeface="Arial" pitchFamily="34" charset="0"/>
              </a:rPr>
              <a:t>ROS</a:t>
            </a:r>
            <a:endParaRPr lang="en-US" altLang="en-US" sz="1800" b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1212" name="Text Box 14"/>
          <p:cNvSpPr txBox="1">
            <a:spLocks noChangeArrowheads="1"/>
          </p:cNvSpPr>
          <p:nvPr/>
        </p:nvSpPr>
        <p:spPr bwMode="auto">
          <a:xfrm>
            <a:off x="228600" y="5562600"/>
            <a:ext cx="3459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altLang="en-US" sz="2000" b="0" dirty="0">
                <a:solidFill>
                  <a:srgbClr val="000000"/>
                </a:solidFill>
                <a:latin typeface="Arial" pitchFamily="34" charset="0"/>
              </a:rPr>
              <a:t>Cytotoxicity, Cell proliferation</a:t>
            </a:r>
          </a:p>
        </p:txBody>
      </p:sp>
      <p:sp>
        <p:nvSpPr>
          <p:cNvPr id="51213" name="Freeform 15"/>
          <p:cNvSpPr>
            <a:spLocks/>
          </p:cNvSpPr>
          <p:nvPr/>
        </p:nvSpPr>
        <p:spPr bwMode="auto">
          <a:xfrm>
            <a:off x="2224088" y="2189163"/>
            <a:ext cx="1989137" cy="612775"/>
          </a:xfrm>
          <a:custGeom>
            <a:avLst/>
            <a:gdLst>
              <a:gd name="T0" fmla="*/ 2147483647 w 1253"/>
              <a:gd name="T1" fmla="*/ 2147483647 h 386"/>
              <a:gd name="T2" fmla="*/ 2147483647 w 1253"/>
              <a:gd name="T3" fmla="*/ 2147483647 h 386"/>
              <a:gd name="T4" fmla="*/ 0 w 1253"/>
              <a:gd name="T5" fmla="*/ 0 h 386"/>
              <a:gd name="T6" fmla="*/ 0 60000 65536"/>
              <a:gd name="T7" fmla="*/ 0 60000 65536"/>
              <a:gd name="T8" fmla="*/ 0 60000 65536"/>
              <a:gd name="T9" fmla="*/ 0 w 1253"/>
              <a:gd name="T10" fmla="*/ 0 h 386"/>
              <a:gd name="T11" fmla="*/ 1253 w 1253"/>
              <a:gd name="T12" fmla="*/ 386 h 3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53" h="386">
                <a:moveTo>
                  <a:pt x="1253" y="386"/>
                </a:moveTo>
                <a:lnTo>
                  <a:pt x="1180" y="4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51214" name="Text Box 16"/>
          <p:cNvSpPr txBox="1">
            <a:spLocks noChangeArrowheads="1"/>
          </p:cNvSpPr>
          <p:nvPr/>
        </p:nvSpPr>
        <p:spPr bwMode="auto">
          <a:xfrm>
            <a:off x="2133600" y="1828800"/>
            <a:ext cx="919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altLang="en-US" sz="2000" b="0">
                <a:solidFill>
                  <a:srgbClr val="000000"/>
                </a:solidFill>
                <a:latin typeface="Arial" pitchFamily="34" charset="0"/>
              </a:rPr>
              <a:t>GPCR</a:t>
            </a:r>
          </a:p>
        </p:txBody>
      </p:sp>
      <p:sp>
        <p:nvSpPr>
          <p:cNvPr id="51215" name="Rectangle 17"/>
          <p:cNvSpPr>
            <a:spLocks noChangeArrowheads="1"/>
          </p:cNvSpPr>
          <p:nvPr/>
        </p:nvSpPr>
        <p:spPr bwMode="auto">
          <a:xfrm>
            <a:off x="3962400" y="5562600"/>
            <a:ext cx="17383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altLang="en-US" sz="2000" b="0">
                <a:solidFill>
                  <a:srgbClr val="000000"/>
                </a:solidFill>
                <a:latin typeface="Arial" pitchFamily="34" charset="0"/>
              </a:rPr>
              <a:t>Cell Migration</a:t>
            </a:r>
          </a:p>
        </p:txBody>
      </p:sp>
      <p:sp>
        <p:nvSpPr>
          <p:cNvPr id="51216" name="Text Box 18"/>
          <p:cNvSpPr txBox="1">
            <a:spLocks noChangeArrowheads="1"/>
          </p:cNvSpPr>
          <p:nvPr/>
        </p:nvSpPr>
        <p:spPr bwMode="auto">
          <a:xfrm>
            <a:off x="6003925" y="2544763"/>
            <a:ext cx="14922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0">
                <a:solidFill>
                  <a:srgbClr val="000000"/>
                </a:solidFill>
                <a:latin typeface="Arial" pitchFamily="34" charset="0"/>
              </a:rPr>
              <a:t>Luminescence</a:t>
            </a:r>
          </a:p>
        </p:txBody>
      </p:sp>
      <p:sp>
        <p:nvSpPr>
          <p:cNvPr id="51217" name="Text Box 19"/>
          <p:cNvSpPr txBox="1">
            <a:spLocks noChangeArrowheads="1"/>
          </p:cNvSpPr>
          <p:nvPr/>
        </p:nvSpPr>
        <p:spPr bwMode="auto">
          <a:xfrm>
            <a:off x="228600" y="5835650"/>
            <a:ext cx="14922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0">
                <a:solidFill>
                  <a:srgbClr val="000000"/>
                </a:solidFill>
                <a:latin typeface="Arial" pitchFamily="34" charset="0"/>
              </a:rPr>
              <a:t>Luminescence</a:t>
            </a:r>
          </a:p>
        </p:txBody>
      </p:sp>
      <p:sp>
        <p:nvSpPr>
          <p:cNvPr id="51218" name="Text Box 20"/>
          <p:cNvSpPr txBox="1">
            <a:spLocks noChangeArrowheads="1"/>
          </p:cNvSpPr>
          <p:nvPr/>
        </p:nvSpPr>
        <p:spPr bwMode="auto">
          <a:xfrm>
            <a:off x="1403350" y="4221163"/>
            <a:ext cx="14922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0">
                <a:solidFill>
                  <a:srgbClr val="000000"/>
                </a:solidFill>
                <a:latin typeface="Arial" pitchFamily="34" charset="0"/>
              </a:rPr>
              <a:t>Luminescence</a:t>
            </a:r>
          </a:p>
        </p:txBody>
      </p:sp>
      <p:sp>
        <p:nvSpPr>
          <p:cNvPr id="51219" name="Text Box 21"/>
          <p:cNvSpPr txBox="1">
            <a:spLocks noChangeArrowheads="1"/>
          </p:cNvSpPr>
          <p:nvPr/>
        </p:nvSpPr>
        <p:spPr bwMode="auto">
          <a:xfrm>
            <a:off x="228600" y="6096000"/>
            <a:ext cx="12668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0">
                <a:solidFill>
                  <a:srgbClr val="000000"/>
                </a:solidFill>
                <a:latin typeface="Arial" pitchFamily="34" charset="0"/>
              </a:rPr>
              <a:t>Absorbance</a:t>
            </a:r>
          </a:p>
        </p:txBody>
      </p:sp>
      <p:sp>
        <p:nvSpPr>
          <p:cNvPr id="51220" name="Text Box 22"/>
          <p:cNvSpPr txBox="1">
            <a:spLocks noChangeArrowheads="1"/>
          </p:cNvSpPr>
          <p:nvPr/>
        </p:nvSpPr>
        <p:spPr bwMode="auto">
          <a:xfrm>
            <a:off x="6003925" y="2819400"/>
            <a:ext cx="12668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0">
                <a:solidFill>
                  <a:srgbClr val="000000"/>
                </a:solidFill>
                <a:latin typeface="Arial" pitchFamily="34" charset="0"/>
              </a:rPr>
              <a:t>Absorbance</a:t>
            </a:r>
          </a:p>
        </p:txBody>
      </p:sp>
      <p:sp>
        <p:nvSpPr>
          <p:cNvPr id="51221" name="Text Box 23"/>
          <p:cNvSpPr txBox="1">
            <a:spLocks noChangeArrowheads="1"/>
          </p:cNvSpPr>
          <p:nvPr/>
        </p:nvSpPr>
        <p:spPr bwMode="auto">
          <a:xfrm>
            <a:off x="6003925" y="3048000"/>
            <a:ext cx="14017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0">
                <a:solidFill>
                  <a:srgbClr val="000000"/>
                </a:solidFill>
                <a:latin typeface="Arial" pitchFamily="34" charset="0"/>
              </a:rPr>
              <a:t>Fluorescence</a:t>
            </a:r>
          </a:p>
        </p:txBody>
      </p:sp>
      <p:sp>
        <p:nvSpPr>
          <p:cNvPr id="51222" name="Text Box 24"/>
          <p:cNvSpPr txBox="1">
            <a:spLocks noChangeArrowheads="1"/>
          </p:cNvSpPr>
          <p:nvPr/>
        </p:nvSpPr>
        <p:spPr bwMode="auto">
          <a:xfrm>
            <a:off x="3962400" y="5867400"/>
            <a:ext cx="14017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0">
                <a:solidFill>
                  <a:srgbClr val="000000"/>
                </a:solidFill>
                <a:latin typeface="Arial" pitchFamily="34" charset="0"/>
              </a:rPr>
              <a:t>Fluorescence</a:t>
            </a:r>
          </a:p>
        </p:txBody>
      </p:sp>
      <p:sp>
        <p:nvSpPr>
          <p:cNvPr id="51223" name="Text Box 25"/>
          <p:cNvSpPr txBox="1">
            <a:spLocks noChangeArrowheads="1"/>
          </p:cNvSpPr>
          <p:nvPr/>
        </p:nvSpPr>
        <p:spPr bwMode="auto">
          <a:xfrm>
            <a:off x="488950" y="3276600"/>
            <a:ext cx="21018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0">
                <a:solidFill>
                  <a:srgbClr val="000000"/>
                </a:solidFill>
                <a:latin typeface="Arial" pitchFamily="34" charset="0"/>
              </a:rPr>
              <a:t>Fluorescence / FRET</a:t>
            </a:r>
          </a:p>
        </p:txBody>
      </p:sp>
      <p:sp>
        <p:nvSpPr>
          <p:cNvPr id="51224" name="Text Box 26"/>
          <p:cNvSpPr txBox="1">
            <a:spLocks noChangeArrowheads="1"/>
          </p:cNvSpPr>
          <p:nvPr/>
        </p:nvSpPr>
        <p:spPr bwMode="auto">
          <a:xfrm>
            <a:off x="2133600" y="2209800"/>
            <a:ext cx="16160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0">
                <a:solidFill>
                  <a:srgbClr val="000000"/>
                </a:solidFill>
                <a:latin typeface="Arial" pitchFamily="34" charset="0"/>
              </a:rPr>
              <a:t>TRF / TR-FRET</a:t>
            </a:r>
          </a:p>
        </p:txBody>
      </p:sp>
      <p:sp>
        <p:nvSpPr>
          <p:cNvPr id="51225" name="Text Box 27"/>
          <p:cNvSpPr txBox="1">
            <a:spLocks noChangeArrowheads="1"/>
          </p:cNvSpPr>
          <p:nvPr/>
        </p:nvSpPr>
        <p:spPr bwMode="auto">
          <a:xfrm>
            <a:off x="2133600" y="2438400"/>
            <a:ext cx="12430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0">
                <a:solidFill>
                  <a:srgbClr val="000000"/>
                </a:solidFill>
                <a:latin typeface="Arial" pitchFamily="34" charset="0"/>
              </a:rPr>
              <a:t>Polarization</a:t>
            </a:r>
          </a:p>
        </p:txBody>
      </p:sp>
      <p:sp>
        <p:nvSpPr>
          <p:cNvPr id="51226" name="Text Box 28"/>
          <p:cNvSpPr txBox="1">
            <a:spLocks noChangeArrowheads="1"/>
          </p:cNvSpPr>
          <p:nvPr/>
        </p:nvSpPr>
        <p:spPr bwMode="auto">
          <a:xfrm>
            <a:off x="228600" y="6324600"/>
            <a:ext cx="14017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0">
                <a:solidFill>
                  <a:srgbClr val="000000"/>
                </a:solidFill>
                <a:latin typeface="Arial" pitchFamily="34" charset="0"/>
              </a:rPr>
              <a:t>Fluorescence</a:t>
            </a:r>
          </a:p>
        </p:txBody>
      </p:sp>
      <p:sp>
        <p:nvSpPr>
          <p:cNvPr id="51227" name="Text Box 29"/>
          <p:cNvSpPr txBox="1">
            <a:spLocks noChangeArrowheads="1"/>
          </p:cNvSpPr>
          <p:nvPr/>
        </p:nvSpPr>
        <p:spPr bwMode="auto">
          <a:xfrm>
            <a:off x="6019800" y="5181600"/>
            <a:ext cx="16160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0">
                <a:solidFill>
                  <a:srgbClr val="000000"/>
                </a:solidFill>
                <a:latin typeface="Arial" pitchFamily="34" charset="0"/>
              </a:rPr>
              <a:t>TRF / TR-FRET</a:t>
            </a:r>
          </a:p>
        </p:txBody>
      </p:sp>
      <p:sp>
        <p:nvSpPr>
          <p:cNvPr id="51228" name="Text Box 30"/>
          <p:cNvSpPr txBox="1">
            <a:spLocks noChangeArrowheads="1"/>
          </p:cNvSpPr>
          <p:nvPr/>
        </p:nvSpPr>
        <p:spPr bwMode="auto">
          <a:xfrm>
            <a:off x="6019800" y="5410200"/>
            <a:ext cx="12430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0">
                <a:solidFill>
                  <a:srgbClr val="000000"/>
                </a:solidFill>
                <a:latin typeface="Arial" pitchFamily="34" charset="0"/>
              </a:rPr>
              <a:t>Polarization</a:t>
            </a:r>
          </a:p>
        </p:txBody>
      </p:sp>
      <p:sp>
        <p:nvSpPr>
          <p:cNvPr id="51229" name="Text Box 10"/>
          <p:cNvSpPr txBox="1">
            <a:spLocks noChangeArrowheads="1"/>
          </p:cNvSpPr>
          <p:nvPr/>
        </p:nvSpPr>
        <p:spPr bwMode="auto">
          <a:xfrm>
            <a:off x="6227763" y="3716338"/>
            <a:ext cx="2447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altLang="en-US" sz="2000" b="0">
                <a:latin typeface="Arial" pitchFamily="34" charset="0"/>
              </a:rPr>
              <a:t>Nuclear Receptor</a:t>
            </a:r>
            <a:endParaRPr lang="en-US" altLang="en-US" sz="1800" b="0">
              <a:latin typeface="Arial" pitchFamily="34" charset="0"/>
            </a:endParaRPr>
          </a:p>
        </p:txBody>
      </p:sp>
      <p:sp>
        <p:nvSpPr>
          <p:cNvPr id="51230" name="Text Box 27"/>
          <p:cNvSpPr txBox="1">
            <a:spLocks noChangeArrowheads="1"/>
          </p:cNvSpPr>
          <p:nvPr/>
        </p:nvSpPr>
        <p:spPr bwMode="auto">
          <a:xfrm>
            <a:off x="6227763" y="4076700"/>
            <a:ext cx="13160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0">
                <a:solidFill>
                  <a:srgbClr val="000000"/>
                </a:solidFill>
                <a:latin typeface="Arial" pitchFamily="34" charset="0"/>
              </a:rPr>
              <a:t>Polarization</a:t>
            </a:r>
          </a:p>
        </p:txBody>
      </p:sp>
      <p:sp>
        <p:nvSpPr>
          <p:cNvPr id="51231" name="Text Box 18"/>
          <p:cNvSpPr txBox="1">
            <a:spLocks noChangeArrowheads="1"/>
          </p:cNvSpPr>
          <p:nvPr/>
        </p:nvSpPr>
        <p:spPr bwMode="auto">
          <a:xfrm>
            <a:off x="6227763" y="4365625"/>
            <a:ext cx="14922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0">
                <a:solidFill>
                  <a:srgbClr val="000000"/>
                </a:solidFill>
                <a:latin typeface="Arial" pitchFamily="34" charset="0"/>
              </a:rPr>
              <a:t>Luminescence</a:t>
            </a:r>
          </a:p>
        </p:txBody>
      </p:sp>
      <p:cxnSp>
        <p:nvCxnSpPr>
          <p:cNvPr id="51232" name="Straight Connector 50"/>
          <p:cNvCxnSpPr>
            <a:cxnSpLocks noChangeShapeType="1"/>
          </p:cNvCxnSpPr>
          <p:nvPr/>
        </p:nvCxnSpPr>
        <p:spPr bwMode="auto">
          <a:xfrm rot="10800000">
            <a:off x="5148263" y="4076700"/>
            <a:ext cx="2160587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8" name="Title 1"/>
          <p:cNvSpPr txBox="1">
            <a:spLocks/>
          </p:cNvSpPr>
          <p:nvPr/>
        </p:nvSpPr>
        <p:spPr>
          <a:xfrm>
            <a:off x="3851920" y="6264274"/>
            <a:ext cx="4854219" cy="28892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 sz="1600" i="1" kern="0" dirty="0" smtClean="0">
                <a:solidFill>
                  <a:srgbClr val="FF0000"/>
                </a:solidFill>
              </a:rPr>
              <a:t>What data do you get from a </a:t>
            </a:r>
            <a:r>
              <a:rPr lang="en-US" sz="1600" i="1" kern="0" dirty="0" err="1" smtClean="0">
                <a:solidFill>
                  <a:srgbClr val="FF0000"/>
                </a:solidFill>
              </a:rPr>
              <a:t>microplate</a:t>
            </a:r>
            <a:r>
              <a:rPr lang="en-US" sz="1600" i="1" kern="0" dirty="0" smtClean="0">
                <a:solidFill>
                  <a:srgbClr val="FF0000"/>
                </a:solidFill>
              </a:rPr>
              <a:t> reader?</a:t>
            </a:r>
            <a:endParaRPr lang="en-US" sz="1600" i="1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882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you get from a </a:t>
            </a:r>
            <a:r>
              <a:rPr lang="en-US" dirty="0" err="1" smtClean="0"/>
              <a:t>microplate</a:t>
            </a:r>
            <a:r>
              <a:rPr lang="en-US" dirty="0" smtClean="0"/>
              <a:t> reader?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l="10912" t="12933" b="9472"/>
          <a:stretch>
            <a:fillRect/>
          </a:stretch>
        </p:blipFill>
        <p:spPr bwMode="auto">
          <a:xfrm>
            <a:off x="611560" y="1988840"/>
            <a:ext cx="7789622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 bwMode="auto">
          <a:xfrm>
            <a:off x="683568" y="1988840"/>
            <a:ext cx="1440160" cy="1224136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you get from a </a:t>
            </a:r>
            <a:r>
              <a:rPr lang="en-US" dirty="0" err="1"/>
              <a:t>microplate</a:t>
            </a:r>
            <a:r>
              <a:rPr lang="en-US" dirty="0"/>
              <a:t> reader?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l="10912" t="12933" b="9472"/>
          <a:stretch>
            <a:fillRect/>
          </a:stretch>
        </p:blipFill>
        <p:spPr bwMode="auto">
          <a:xfrm>
            <a:off x="611560" y="1988840"/>
            <a:ext cx="7789622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 bwMode="auto">
          <a:xfrm>
            <a:off x="683568" y="1988840"/>
            <a:ext cx="1440160" cy="1224136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2123728" y="3212976"/>
            <a:ext cx="1512168" cy="576064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 l="11885" t="10958" r="37055" b="7187"/>
          <a:stretch>
            <a:fillRect/>
          </a:stretch>
        </p:blipFill>
        <p:spPr bwMode="auto">
          <a:xfrm>
            <a:off x="3707904" y="3040014"/>
            <a:ext cx="3744416" cy="328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67544" y="5953458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Area scanning for more data</a:t>
            </a:r>
            <a:endParaRPr lang="en-SG" sz="1600" dirty="0"/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/>
          <a:srcRect l="11675" t="9962" r="45516" b="27415"/>
          <a:stretch>
            <a:fillRect/>
          </a:stretch>
        </p:blipFill>
        <p:spPr bwMode="auto">
          <a:xfrm>
            <a:off x="3667554" y="3040014"/>
            <a:ext cx="4103470" cy="328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7723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1600"/>
            <a:ext cx="8155632" cy="457200"/>
          </a:xfrm>
        </p:spPr>
        <p:txBody>
          <a:bodyPr/>
          <a:lstStyle/>
          <a:p>
            <a:r>
              <a:rPr lang="en-US" sz="2400" dirty="0" smtClean="0"/>
              <a:t>Limitations of a Microplate Reader in Cellular Assays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Large cell number (5000+) required for any sort of differential analysis</a:t>
            </a:r>
          </a:p>
          <a:p>
            <a:r>
              <a:rPr lang="en-US" dirty="0" smtClean="0"/>
              <a:t>It is difficult to have the same number of cells in each well so ‘normalization’ math needs to be used by comparison to controls</a:t>
            </a:r>
          </a:p>
          <a:p>
            <a:r>
              <a:rPr lang="en-US" dirty="0" smtClean="0"/>
              <a:t>There is no discrimination between signal and background</a:t>
            </a:r>
          </a:p>
          <a:p>
            <a:r>
              <a:rPr lang="en-US" dirty="0" smtClean="0"/>
              <a:t>Changes in signal does not necessarily equate to changes in biological activity</a:t>
            </a:r>
          </a:p>
          <a:p>
            <a:r>
              <a:rPr lang="en-US" dirty="0" smtClean="0"/>
              <a:t>Area scanning maps are indirect images of cell location and activity, and are of a low resolution due to optical design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can over come these issues through imaging</a:t>
            </a:r>
            <a:endParaRPr lang="en-US" dirty="0"/>
          </a:p>
        </p:txBody>
      </p:sp>
      <p:pic>
        <p:nvPicPr>
          <p:cNvPr id="3" name="Picture 1" descr="Cetuximab Image 3 28Mar13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060848"/>
            <a:ext cx="5472608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28092" y="5892080"/>
            <a:ext cx="7543800" cy="46166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cs typeface="+mn-cs"/>
              </a:rPr>
              <a:t>SKOV-3 Cells 20x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i="1" dirty="0">
                <a:latin typeface="+mn-lt"/>
                <a:cs typeface="+mn-cs"/>
              </a:rPr>
              <a:t>Application Note:  </a:t>
            </a:r>
            <a:r>
              <a:rPr lang="en-US" sz="800" i="1" dirty="0">
                <a:solidFill>
                  <a:schemeClr val="tx2"/>
                </a:solidFill>
                <a:latin typeface="+mn-lt"/>
                <a:cs typeface="+mn-cs"/>
              </a:rPr>
              <a:t>Multiplexed Assay for IL-6 Secretion and Cell Viability Using an Epithelial Ovarian Cancer Cell 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you get from an image?</a:t>
            </a:r>
            <a:endParaRPr lang="en-US" dirty="0"/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474440" y="2208683"/>
            <a:ext cx="5257800" cy="3884613"/>
            <a:chOff x="0" y="1066799"/>
            <a:chExt cx="5257800" cy="3885335"/>
          </a:xfrm>
        </p:grpSpPr>
        <p:pic>
          <p:nvPicPr>
            <p:cNvPr id="4" name="Picture 5" descr="R:\Marketing\Marketing Services\Artwork\CYTATION3 Cell Images\Cetuximab Image 3 28Mar13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066799"/>
              <a:ext cx="5257800" cy="3885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2438400" y="1143013"/>
              <a:ext cx="2736850" cy="58430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600" dirty="0">
                  <a:solidFill>
                    <a:schemeClr val="bg1"/>
                  </a:solidFill>
                  <a:latin typeface="+mn-lt"/>
                  <a:cs typeface="+mn-cs"/>
                </a:rPr>
                <a:t>SKOV-3 Cells</a:t>
              </a:r>
            </a:p>
            <a:p>
              <a:pPr eaLnBrk="0" hangingPunct="0">
                <a:defRPr/>
              </a:pPr>
              <a:r>
                <a:rPr lang="en-US" sz="1600" dirty="0" err="1">
                  <a:solidFill>
                    <a:schemeClr val="bg1"/>
                  </a:solidFill>
                  <a:latin typeface="+mn-lt"/>
                  <a:cs typeface="+mn-cs"/>
                </a:rPr>
                <a:t>Cetuximab</a:t>
              </a:r>
              <a:r>
                <a:rPr lang="en-US" sz="1600" dirty="0">
                  <a:solidFill>
                    <a:schemeClr val="bg1"/>
                  </a:solidFill>
                  <a:latin typeface="+mn-lt"/>
                  <a:cs typeface="+mn-cs"/>
                </a:rPr>
                <a:t> binding to EGFR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1711821" y="2590800"/>
            <a:ext cx="3724275" cy="2743200"/>
            <a:chOff x="990600" y="2209800"/>
            <a:chExt cx="3723641" cy="2743200"/>
          </a:xfrm>
        </p:grpSpPr>
        <p:pic>
          <p:nvPicPr>
            <p:cNvPr id="7" name="Picture 1" descr="C:\Users\banksp\AppData\Local\Microsoft\Windows\Temporary Internet Files\Content.IE5\E5OZZJ0K\DAPI-phalloidin-G10-_1_web[1]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90600" y="2209800"/>
              <a:ext cx="3715888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2514341" y="4191000"/>
              <a:ext cx="2199900" cy="5842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600" dirty="0">
                  <a:solidFill>
                    <a:schemeClr val="bg1"/>
                  </a:solidFill>
                  <a:latin typeface="+mn-lt"/>
                  <a:cs typeface="+mn-cs"/>
                </a:rPr>
                <a:t>U2-OS Cells</a:t>
              </a:r>
            </a:p>
            <a:p>
              <a:pPr eaLnBrk="0" hangingPunct="0">
                <a:defRPr/>
              </a:pPr>
              <a:r>
                <a:rPr lang="en-US" sz="1600" dirty="0">
                  <a:solidFill>
                    <a:schemeClr val="bg1"/>
                  </a:solidFill>
                  <a:latin typeface="+mn-lt"/>
                  <a:cs typeface="+mn-cs"/>
                </a:rPr>
                <a:t>Mitochondrial Staining</a:t>
              </a:r>
            </a:p>
          </p:txBody>
        </p:sp>
      </p:grpSp>
      <p:grpSp>
        <p:nvGrpSpPr>
          <p:cNvPr id="9" name="Group 16"/>
          <p:cNvGrpSpPr>
            <a:grpSpLocks/>
          </p:cNvGrpSpPr>
          <p:nvPr/>
        </p:nvGrpSpPr>
        <p:grpSpPr bwMode="auto">
          <a:xfrm>
            <a:off x="1772394" y="2996952"/>
            <a:ext cx="4095750" cy="3098800"/>
            <a:chOff x="-1676400" y="1905000"/>
            <a:chExt cx="4096510" cy="3099375"/>
          </a:xfrm>
        </p:grpSpPr>
        <p:pic>
          <p:nvPicPr>
            <p:cNvPr id="10" name="Picture 2" descr="C:\Users\banksp\AppData\Local\Microsoft\Windows\Temporary Internet Files\Content.IE5\E5OZZJ0K\3T3-cells-20x_web[1]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1676400" y="1905000"/>
              <a:ext cx="4096510" cy="3024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152739" y="4420067"/>
              <a:ext cx="1727520" cy="58430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600" dirty="0">
                  <a:solidFill>
                    <a:schemeClr val="bg1"/>
                  </a:solidFill>
                  <a:latin typeface="+mn-lt"/>
                  <a:cs typeface="+mn-cs"/>
                </a:rPr>
                <a:t>NIH 3T3 Cells</a:t>
              </a:r>
            </a:p>
            <a:p>
              <a:pPr eaLnBrk="0" hangingPunct="0">
                <a:defRPr/>
              </a:pPr>
              <a:r>
                <a:rPr lang="en-US" sz="1600" dirty="0">
                  <a:solidFill>
                    <a:schemeClr val="bg1"/>
                  </a:solidFill>
                  <a:latin typeface="+mn-lt"/>
                  <a:cs typeface="+mn-cs"/>
                </a:rPr>
                <a:t>Expressing </a:t>
              </a:r>
              <a:r>
                <a:rPr lang="en-US" sz="1600" dirty="0">
                  <a:solidFill>
                    <a:schemeClr val="bg1"/>
                  </a:solidFill>
                  <a:cs typeface="+mn-cs"/>
                </a:rPr>
                <a:t> </a:t>
              </a:r>
              <a:r>
                <a:rPr lang="en-US" sz="1600" dirty="0">
                  <a:solidFill>
                    <a:schemeClr val="bg1"/>
                  </a:solidFill>
                  <a:latin typeface="+mn-lt"/>
                  <a:cs typeface="+mn-cs"/>
                </a:rPr>
                <a:t>GFP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474440" y="3322718"/>
            <a:ext cx="5545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Rich phenotypic data by seeing </a:t>
            </a:r>
            <a:r>
              <a:rPr lang="en-US" sz="2400" dirty="0" err="1" smtClean="0"/>
              <a:t>whats</a:t>
            </a:r>
            <a:r>
              <a:rPr lang="en-US" sz="2400" dirty="0" smtClean="0"/>
              <a:t> really happening within your cells…</a:t>
            </a:r>
            <a:endParaRPr lang="en-SG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1600"/>
            <a:ext cx="8083624" cy="457200"/>
          </a:xfrm>
        </p:spPr>
        <p:txBody>
          <a:bodyPr/>
          <a:lstStyle/>
          <a:p>
            <a:r>
              <a:rPr lang="en-US" dirty="0" smtClean="0"/>
              <a:t>Evolution of Cell based Assays In Microplate format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 bwMode="auto">
          <a:xfrm>
            <a:off x="2699792" y="3573016"/>
            <a:ext cx="576064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5292080" y="3573016"/>
            <a:ext cx="576064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67544" y="2852936"/>
            <a:ext cx="2069797" cy="2745596"/>
            <a:chOff x="467544" y="2852936"/>
            <a:chExt cx="2069797" cy="2745596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6500" t="12933" r="56872" b="63049"/>
            <a:stretch>
              <a:fillRect/>
            </a:stretch>
          </p:blipFill>
          <p:spPr bwMode="auto">
            <a:xfrm>
              <a:off x="467544" y="2852936"/>
              <a:ext cx="2038380" cy="1656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467544" y="5229200"/>
              <a:ext cx="2069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Microplate Reader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347864" y="2852936"/>
            <a:ext cx="1967205" cy="2745596"/>
            <a:chOff x="3347864" y="2852936"/>
            <a:chExt cx="1967205" cy="2745596"/>
          </a:xfrm>
        </p:grpSpPr>
        <p:pic>
          <p:nvPicPr>
            <p:cNvPr id="4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 l="14529" t="22139" r="62640" b="36113"/>
            <a:stretch>
              <a:fillRect/>
            </a:stretch>
          </p:blipFill>
          <p:spPr bwMode="auto">
            <a:xfrm>
              <a:off x="3491880" y="2852936"/>
              <a:ext cx="1728192" cy="1728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3347864" y="5229200"/>
              <a:ext cx="1967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Scanning Reader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796136" y="2708920"/>
            <a:ext cx="3044423" cy="2889612"/>
            <a:chOff x="5796136" y="2708920"/>
            <a:chExt cx="3044423" cy="2889612"/>
          </a:xfrm>
        </p:grpSpPr>
        <p:pic>
          <p:nvPicPr>
            <p:cNvPr id="5" name="Picture 7" descr="refined slide pic4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12160" y="2708920"/>
              <a:ext cx="2552899" cy="1967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5796136" y="5229200"/>
              <a:ext cx="3044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Imaging Microplate System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04800" y="1371600"/>
            <a:ext cx="671547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200" b="1" dirty="0">
                <a:latin typeface="Arial" pitchFamily="34" charset="0"/>
              </a:rPr>
              <a:t>High Content Screening </a:t>
            </a:r>
            <a:r>
              <a:rPr lang="en-US" altLang="en-US" sz="2200" b="1" dirty="0" smtClean="0">
                <a:latin typeface="Arial" pitchFamily="34" charset="0"/>
              </a:rPr>
              <a:t>(HCS) imaging systems</a:t>
            </a:r>
            <a:endParaRPr lang="en-US" altLang="en-US" sz="2200" b="1" dirty="0">
              <a:latin typeface="Arial" pitchFamily="34" charset="0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6126163" y="4191000"/>
            <a:ext cx="2057400" cy="2133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05371"/>
            <a:ext cx="21431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0650" y="2333971"/>
            <a:ext cx="2978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6413" y="2410171"/>
            <a:ext cx="3176587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27583" y="4293096"/>
            <a:ext cx="75608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81E3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High quality images delivering rich phenotypic data through advanced algorithms</a:t>
            </a:r>
          </a:p>
          <a:p>
            <a:pPr marL="285750" indent="-285750">
              <a:buClr>
                <a:srgbClr val="981E3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Range of different magnifications to suit assay requirements</a:t>
            </a:r>
          </a:p>
          <a:p>
            <a:pPr marL="285750" indent="-285750">
              <a:buClr>
                <a:srgbClr val="981E3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Environmental control options</a:t>
            </a:r>
          </a:p>
          <a:p>
            <a:pPr marL="285750" indent="-285750">
              <a:buClr>
                <a:srgbClr val="981E3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But very expensive</a:t>
            </a:r>
          </a:p>
          <a:p>
            <a:pPr marL="285750" indent="-285750">
              <a:buClr>
                <a:srgbClr val="981E3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Complex software</a:t>
            </a:r>
          </a:p>
          <a:p>
            <a:pPr marL="285750" indent="-285750">
              <a:buClr>
                <a:srgbClr val="981E3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Extensive data management (single image 384 well plate ~ 1GB+)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xmlns="" val="10841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Microplate Based Assays</a:t>
            </a:r>
            <a:endParaRPr lang="en-US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88975" y="1899821"/>
            <a:ext cx="2682825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>
              <a:buClr>
                <a:srgbClr val="990000"/>
              </a:buClr>
            </a:pPr>
            <a:r>
              <a:rPr lang="en-US" sz="1200" b="1" dirty="0" smtClean="0">
                <a:latin typeface="+mn-lt"/>
              </a:rPr>
              <a:t>Multimode Detection Applications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endParaRPr lang="en-US" sz="1000" dirty="0" smtClean="0">
              <a:latin typeface="+mn-lt"/>
            </a:endParaRP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Apoptosis</a:t>
            </a:r>
            <a:endParaRPr lang="en-US" sz="1000" dirty="0">
              <a:latin typeface="+mn-lt"/>
            </a:endParaRP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Bacterial adhesion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err="1">
                <a:latin typeface="+mn-lt"/>
              </a:rPr>
              <a:t>Biofuel</a:t>
            </a:r>
            <a:r>
              <a:rPr lang="en-US" sz="1000" dirty="0">
                <a:latin typeface="+mn-lt"/>
              </a:rPr>
              <a:t> research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Calcium mobilization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Cell adhesion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Cell expression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Cell proliferation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Cell viability &amp; </a:t>
            </a:r>
            <a:r>
              <a:rPr lang="en-US" sz="1000" dirty="0" err="1">
                <a:latin typeface="+mn-lt"/>
              </a:rPr>
              <a:t>cytotoxcity</a:t>
            </a:r>
            <a:endParaRPr lang="en-US" sz="1000" dirty="0">
              <a:latin typeface="+mn-lt"/>
            </a:endParaRP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err="1">
                <a:latin typeface="+mn-lt"/>
              </a:rPr>
              <a:t>Chemotaxis</a:t>
            </a:r>
            <a:endParaRPr lang="en-US" sz="1000" dirty="0">
              <a:latin typeface="+mn-lt"/>
            </a:endParaRP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err="1">
                <a:latin typeface="+mn-lt"/>
              </a:rPr>
              <a:t>Colorimeric</a:t>
            </a:r>
            <a:r>
              <a:rPr lang="en-US" sz="1000" dirty="0">
                <a:latin typeface="+mn-lt"/>
              </a:rPr>
              <a:t> assays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err="1">
                <a:latin typeface="+mn-lt"/>
              </a:rPr>
              <a:t>Cytochrome</a:t>
            </a:r>
            <a:r>
              <a:rPr lang="en-US" sz="1000" dirty="0">
                <a:latin typeface="+mn-lt"/>
              </a:rPr>
              <a:t> P450 </a:t>
            </a:r>
            <a:r>
              <a:rPr lang="en-US" sz="1000" dirty="0" smtClean="0">
                <a:latin typeface="+mn-lt"/>
              </a:rPr>
              <a:t>induction/inhibition</a:t>
            </a:r>
            <a:endParaRPr lang="en-US" sz="1000" dirty="0">
              <a:latin typeface="+mn-lt"/>
            </a:endParaRP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Cytokine analysis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DNA quantification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err="1">
                <a:latin typeface="+mn-lt"/>
              </a:rPr>
              <a:t>eGFP</a:t>
            </a:r>
            <a:r>
              <a:rPr lang="en-US" sz="1000" dirty="0">
                <a:latin typeface="+mn-lt"/>
              </a:rPr>
              <a:t> quantification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ELISA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Enzyme activity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Enzyme kinetics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err="1">
                <a:latin typeface="+mn-lt"/>
              </a:rPr>
              <a:t>Epigenetics</a:t>
            </a:r>
            <a:endParaRPr lang="en-US" sz="1000" dirty="0">
              <a:latin typeface="+mn-lt"/>
            </a:endParaRP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Immunoassays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err="1">
                <a:latin typeface="+mn-lt"/>
              </a:rPr>
              <a:t>Kinase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smtClean="0">
                <a:latin typeface="+mn-lt"/>
              </a:rPr>
              <a:t>assays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Kinetic yeast growth profiles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Live cell analysis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Metabolic activity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Mitochondrial membrane potential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NADH/NADPH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Na</a:t>
            </a:r>
            <a:r>
              <a:rPr lang="en-US" sz="1000" baseline="30000" dirty="0" smtClean="0">
                <a:latin typeface="+mn-lt"/>
              </a:rPr>
              <a:t>+</a:t>
            </a:r>
            <a:r>
              <a:rPr lang="en-US" sz="1000" dirty="0" smtClean="0">
                <a:latin typeface="+mn-lt"/>
              </a:rPr>
              <a:t>/H</a:t>
            </a:r>
            <a:r>
              <a:rPr lang="en-US" sz="1000" baseline="30000" dirty="0" smtClean="0">
                <a:latin typeface="+mn-lt"/>
              </a:rPr>
              <a:t>+</a:t>
            </a:r>
            <a:r>
              <a:rPr lang="en-US" sz="1000" dirty="0" smtClean="0">
                <a:latin typeface="+mn-lt"/>
              </a:rPr>
              <a:t> exchange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Nucleic acid quantification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endParaRPr lang="en-US" sz="1000" dirty="0" smtClean="0">
              <a:latin typeface="+mn-lt"/>
            </a:endParaRP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endParaRPr lang="en-US" sz="1000" dirty="0" smtClean="0">
              <a:latin typeface="+mn-lt"/>
            </a:endParaRP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endParaRPr lang="en-US" sz="1000" dirty="0">
              <a:latin typeface="+mn-lt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960975" y="2054327"/>
            <a:ext cx="260162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endParaRPr lang="en-US" sz="1000" dirty="0" smtClean="0">
              <a:latin typeface="+mn-lt"/>
            </a:endParaRP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Oxidative burst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Oxidation reactions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PAMPA</a:t>
            </a:r>
            <a:endParaRPr lang="en-US" sz="1000" dirty="0">
              <a:latin typeface="+mn-lt"/>
            </a:endParaRP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PCR product quantification &amp; quality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Protease activity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Protein aggregation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Protein quantification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Receptor binding studies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Reporter gene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Signal transduction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Single Nucleotide Polymorphisms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Spectral Scanning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Toxicology</a:t>
            </a:r>
          </a:p>
        </p:txBody>
      </p:sp>
      <p:sp>
        <p:nvSpPr>
          <p:cNvPr id="7" name="Rectangle 6"/>
          <p:cNvSpPr/>
          <p:nvPr/>
        </p:nvSpPr>
        <p:spPr>
          <a:xfrm>
            <a:off x="5469492" y="1900616"/>
            <a:ext cx="331824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Clr>
                <a:srgbClr val="990000"/>
              </a:buClr>
            </a:pPr>
            <a:r>
              <a:rPr lang="en-US" sz="1200" b="1" dirty="0" smtClean="0">
                <a:latin typeface="+mn-lt"/>
              </a:rPr>
              <a:t>Imaging Applications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endParaRPr lang="en-US" sz="1000" dirty="0" smtClean="0">
              <a:latin typeface="+mn-lt"/>
            </a:endParaRPr>
          </a:p>
          <a:p>
            <a:pPr marL="228600" lvl="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solidFill>
                  <a:prstClr val="black"/>
                </a:solidFill>
                <a:latin typeface="+mn-lt"/>
              </a:rPr>
              <a:t>Cell Migration</a:t>
            </a:r>
          </a:p>
          <a:p>
            <a:pPr marL="685800" lvl="1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solidFill>
                  <a:prstClr val="black"/>
                </a:solidFill>
                <a:latin typeface="+mn-lt"/>
              </a:rPr>
              <a:t>Scratch Assay</a:t>
            </a:r>
          </a:p>
          <a:p>
            <a:pPr marL="685800" lvl="1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solidFill>
                  <a:prstClr val="black"/>
                </a:solidFill>
                <a:latin typeface="+mn-lt"/>
              </a:rPr>
              <a:t>Wound Healing (Oris Assay)</a:t>
            </a:r>
          </a:p>
          <a:p>
            <a:pPr marL="228600" lvl="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err="1" smtClean="0">
                <a:solidFill>
                  <a:prstClr val="black"/>
                </a:solidFill>
                <a:latin typeface="+mn-lt"/>
              </a:rPr>
              <a:t>Colocalization</a:t>
            </a:r>
            <a:endParaRPr lang="en-US" sz="1000" dirty="0" smtClean="0">
              <a:solidFill>
                <a:prstClr val="black"/>
              </a:solidFill>
              <a:latin typeface="+mn-lt"/>
            </a:endParaRP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Counting</a:t>
            </a:r>
          </a:p>
          <a:p>
            <a:pPr marL="685800" lvl="1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Cell Proliferation</a:t>
            </a:r>
          </a:p>
          <a:p>
            <a:pPr marL="685800" lvl="1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Cell Toxicity</a:t>
            </a:r>
          </a:p>
          <a:p>
            <a:pPr marL="685800" lvl="1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Cell Viability</a:t>
            </a:r>
          </a:p>
          <a:p>
            <a:pPr marL="685800" lvl="1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solidFill>
                  <a:prstClr val="black"/>
                </a:solidFill>
                <a:latin typeface="+mn-lt"/>
              </a:rPr>
              <a:t>Nuclear Count</a:t>
            </a:r>
          </a:p>
          <a:p>
            <a:pPr marL="685800" lvl="1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Whole Organism Counting (C. </a:t>
            </a:r>
            <a:r>
              <a:rPr lang="en-US" sz="1000" dirty="0" err="1" smtClean="0">
                <a:latin typeface="+mn-lt"/>
              </a:rPr>
              <a:t>Elegans</a:t>
            </a:r>
            <a:r>
              <a:rPr lang="en-US" sz="1000" dirty="0" smtClean="0">
                <a:latin typeface="+mn-lt"/>
              </a:rPr>
              <a:t>)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Hypertrophy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Hit Picking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Montage</a:t>
            </a:r>
          </a:p>
          <a:p>
            <a:pPr marL="228600" lvl="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solidFill>
                  <a:prstClr val="black"/>
                </a:solidFill>
                <a:latin typeface="+mn-lt"/>
              </a:rPr>
              <a:t>Neurite Outgrowth</a:t>
            </a:r>
          </a:p>
          <a:p>
            <a:pPr marL="228600" lvl="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solidFill>
                  <a:prstClr val="black"/>
                </a:solidFill>
                <a:latin typeface="+mn-lt"/>
              </a:rPr>
              <a:t>Nuclear Translocation</a:t>
            </a:r>
          </a:p>
          <a:p>
            <a:pPr marL="685800" lvl="1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solidFill>
                  <a:prstClr val="black"/>
                </a:solidFill>
                <a:latin typeface="+mn-lt"/>
              </a:rPr>
              <a:t>Caspase-3 translocation during apoptosis</a:t>
            </a:r>
          </a:p>
          <a:p>
            <a:pPr marL="228600" lvl="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solidFill>
                  <a:prstClr val="black"/>
                </a:solidFill>
                <a:latin typeface="+mn-lt"/>
              </a:rPr>
              <a:t>Protein Expression</a:t>
            </a:r>
          </a:p>
          <a:p>
            <a:pPr marL="685800" lvl="1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solidFill>
                  <a:prstClr val="black"/>
                </a:solidFill>
                <a:latin typeface="+mn-lt"/>
              </a:rPr>
              <a:t>P53, P21, c-Jun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Subpopulation Analysis</a:t>
            </a:r>
          </a:p>
          <a:p>
            <a:pPr marL="685800" lvl="1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Apoptosis/Necrosis</a:t>
            </a:r>
          </a:p>
          <a:p>
            <a:pPr marL="685800" lvl="1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solidFill>
                  <a:prstClr val="black"/>
                </a:solidFill>
                <a:latin typeface="+mn-lt"/>
              </a:rPr>
              <a:t>Cell Cycle</a:t>
            </a:r>
          </a:p>
          <a:p>
            <a:pPr marL="685800" lvl="1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solidFill>
                  <a:prstClr val="black"/>
                </a:solidFill>
                <a:latin typeface="+mn-lt"/>
              </a:rPr>
              <a:t>Cell Infection by virus/parasite</a:t>
            </a:r>
          </a:p>
          <a:p>
            <a:pPr marL="685800" lvl="1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Hypoxia&amp; Oxidative Stress</a:t>
            </a:r>
          </a:p>
          <a:p>
            <a:pPr marL="685800" lvl="1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solidFill>
                  <a:prstClr val="black"/>
                </a:solidFill>
                <a:latin typeface="+mn-lt"/>
              </a:rPr>
              <a:t>Mitotic Index</a:t>
            </a:r>
          </a:p>
          <a:p>
            <a:pPr marL="685800" lvl="1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solidFill>
                  <a:prstClr val="black"/>
                </a:solidFill>
                <a:latin typeface="+mn-lt"/>
              </a:rPr>
              <a:t>Protein Expression</a:t>
            </a:r>
          </a:p>
          <a:p>
            <a:pPr marL="685800" lvl="1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Transfection Efficiency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Time Lapse/Kinetics</a:t>
            </a:r>
          </a:p>
          <a:p>
            <a:pPr marL="685800" lvl="1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Caspase-3 translocation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 sz="quarter"/>
          </p:nvPr>
        </p:nvSpPr>
        <p:spPr>
          <a:xfrm>
            <a:off x="914400" y="2060848"/>
            <a:ext cx="7315200" cy="1944216"/>
          </a:xfrm>
        </p:spPr>
        <p:txBody>
          <a:bodyPr/>
          <a:lstStyle/>
          <a:p>
            <a:r>
              <a:rPr lang="en-US" dirty="0" smtClean="0"/>
              <a:t>What does a conventional multi-mode reader give you?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 smtClean="0"/>
              <a:t>Problems Associated with Standard Microplate Cell Based Assays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sz="quarter" idx="1"/>
          </p:nvPr>
        </p:nvSpPr>
        <p:spPr>
          <a:xfrm>
            <a:off x="1331640" y="3861048"/>
            <a:ext cx="6400800" cy="533400"/>
          </a:xfrm>
        </p:spPr>
        <p:txBody>
          <a:bodyPr/>
          <a:lstStyle/>
          <a:p>
            <a:r>
              <a:rPr lang="en-US" sz="1800" dirty="0" smtClean="0"/>
              <a:t>Why an Image gives you more data options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1600"/>
            <a:ext cx="8371656" cy="457200"/>
          </a:xfrm>
        </p:spPr>
        <p:txBody>
          <a:bodyPr/>
          <a:lstStyle/>
          <a:p>
            <a:r>
              <a:rPr lang="en-US" dirty="0" smtClean="0"/>
              <a:t>Lots of cells are required for any sort of differential analysis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524" y="4509120"/>
            <a:ext cx="8496944" cy="1678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308" y="2060848"/>
            <a:ext cx="8491160" cy="1627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>
            <a:off x="1115616" y="3933056"/>
            <a:ext cx="7272808" cy="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5" name="TextBox 4"/>
          <p:cNvSpPr txBox="1"/>
          <p:nvPr/>
        </p:nvSpPr>
        <p:spPr>
          <a:xfrm>
            <a:off x="3697904" y="3993439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Serial dilution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xmlns="" val="140204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1600"/>
            <a:ext cx="8371656" cy="457200"/>
          </a:xfrm>
        </p:spPr>
        <p:txBody>
          <a:bodyPr/>
          <a:lstStyle/>
          <a:p>
            <a:r>
              <a:rPr lang="en-US" dirty="0" smtClean="0"/>
              <a:t>Lots of cells are required for any sort of differential analysis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17520" t="16393" r="30847" b="14766"/>
          <a:stretch>
            <a:fillRect/>
          </a:stretch>
        </p:blipFill>
        <p:spPr bwMode="auto">
          <a:xfrm>
            <a:off x="755576" y="2348880"/>
            <a:ext cx="3552431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17415" t="17208" r="31282" b="15682"/>
          <a:stretch>
            <a:fillRect/>
          </a:stretch>
        </p:blipFill>
        <p:spPr bwMode="auto">
          <a:xfrm>
            <a:off x="4716016" y="2348880"/>
            <a:ext cx="362071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907704" y="5157192"/>
            <a:ext cx="962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Well A1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56176" y="5085184"/>
            <a:ext cx="1091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Well A12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75656" y="566124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Read Data  5429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24128" y="5589240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Read Data  5235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6043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1600"/>
            <a:ext cx="8371656" cy="457200"/>
          </a:xfrm>
        </p:spPr>
        <p:txBody>
          <a:bodyPr/>
          <a:lstStyle/>
          <a:p>
            <a:r>
              <a:rPr lang="en-US" dirty="0" smtClean="0"/>
              <a:t>Lots of cells are required for any sort of differential analysis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637375" y="2132856"/>
            <a:ext cx="1283784" cy="3465676"/>
            <a:chOff x="683568" y="2132856"/>
            <a:chExt cx="1236236" cy="3465676"/>
          </a:xfrm>
        </p:grpSpPr>
        <p:sp>
          <p:nvSpPr>
            <p:cNvPr id="7" name="TextBox 6"/>
            <p:cNvSpPr txBox="1"/>
            <p:nvPr/>
          </p:nvSpPr>
          <p:spPr>
            <a:xfrm>
              <a:off x="971600" y="2132856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A09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55576" y="4437112"/>
              <a:ext cx="1146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137 Cells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83568" y="5229200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5352 RFU</a:t>
              </a:r>
              <a:endParaRPr lang="en-US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871528" y="2132856"/>
            <a:ext cx="1236236" cy="3465676"/>
            <a:chOff x="2627784" y="2132856"/>
            <a:chExt cx="1236236" cy="3465676"/>
          </a:xfrm>
        </p:grpSpPr>
        <p:sp>
          <p:nvSpPr>
            <p:cNvPr id="9" name="TextBox 8"/>
            <p:cNvSpPr txBox="1"/>
            <p:nvPr/>
          </p:nvSpPr>
          <p:spPr>
            <a:xfrm>
              <a:off x="2915816" y="2132856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A10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699792" y="4437112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73 Cells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627784" y="5229200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5579 RFU</a:t>
              </a:r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931621" y="2132856"/>
            <a:ext cx="1236236" cy="3465676"/>
            <a:chOff x="4644008" y="2132856"/>
            <a:chExt cx="1236236" cy="3465676"/>
          </a:xfrm>
        </p:grpSpPr>
        <p:sp>
          <p:nvSpPr>
            <p:cNvPr id="10" name="TextBox 9"/>
            <p:cNvSpPr txBox="1"/>
            <p:nvPr/>
          </p:nvSpPr>
          <p:spPr>
            <a:xfrm>
              <a:off x="5004048" y="2132856"/>
              <a:ext cx="577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A11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16016" y="4437112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37 Cells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644008" y="5229200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5579 RFU</a:t>
              </a:r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024833" y="2152468"/>
            <a:ext cx="1236236" cy="3465676"/>
            <a:chOff x="6588224" y="2132856"/>
            <a:chExt cx="1236236" cy="3465676"/>
          </a:xfrm>
        </p:grpSpPr>
        <p:sp>
          <p:nvSpPr>
            <p:cNvPr id="11" name="TextBox 10"/>
            <p:cNvSpPr txBox="1"/>
            <p:nvPr/>
          </p:nvSpPr>
          <p:spPr>
            <a:xfrm>
              <a:off x="6948264" y="2132856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A12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660232" y="4437112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6 Cells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588224" y="5229200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5235 RFU</a:t>
              </a:r>
              <a:endParaRPr lang="en-US" dirty="0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6261" y="2593540"/>
            <a:ext cx="2022430" cy="155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4381" y="2593540"/>
            <a:ext cx="2013603" cy="1550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8071" y="2593540"/>
            <a:ext cx="2020154" cy="155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8324" y="2593540"/>
            <a:ext cx="2020152" cy="155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2086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Reader v’s Imager for cell based analysis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547664" y="2420888"/>
            <a:ext cx="5328592" cy="3096344"/>
            <a:chOff x="1547664" y="2420888"/>
            <a:chExt cx="5328592" cy="3096344"/>
          </a:xfrm>
        </p:grpSpPr>
        <p:cxnSp>
          <p:nvCxnSpPr>
            <p:cNvPr id="4" name="Straight Connector 3"/>
            <p:cNvCxnSpPr/>
            <p:nvPr/>
          </p:nvCxnSpPr>
          <p:spPr bwMode="auto">
            <a:xfrm>
              <a:off x="1547664" y="2420888"/>
              <a:ext cx="0" cy="309634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" name="Straight Connector 5"/>
            <p:cNvCxnSpPr/>
            <p:nvPr/>
          </p:nvCxnSpPr>
          <p:spPr bwMode="auto">
            <a:xfrm>
              <a:off x="1547664" y="5517232"/>
              <a:ext cx="5328592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9" name="Straight Connector 8"/>
          <p:cNvCxnSpPr/>
          <p:nvPr/>
        </p:nvCxnSpPr>
        <p:spPr bwMode="auto">
          <a:xfrm flipV="1">
            <a:off x="1547664" y="2636912"/>
            <a:ext cx="5256584" cy="288032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2843808" y="5805264"/>
            <a:ext cx="1689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True cell count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69714" y="3444317"/>
            <a:ext cx="1685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Instrument </a:t>
            </a:r>
          </a:p>
          <a:p>
            <a:pPr algn="ctr"/>
            <a:r>
              <a:rPr lang="en-US" dirty="0" smtClean="0"/>
              <a:t>Count or Read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-396553" y="1911240"/>
            <a:ext cx="10997447" cy="3331735"/>
            <a:chOff x="-398491" y="1911240"/>
            <a:chExt cx="10999386" cy="3331735"/>
          </a:xfrm>
        </p:grpSpPr>
        <p:sp>
          <p:nvSpPr>
            <p:cNvPr id="14" name="Arc 13"/>
            <p:cNvSpPr/>
            <p:nvPr/>
          </p:nvSpPr>
          <p:spPr bwMode="auto">
            <a:xfrm rot="9220192">
              <a:off x="-398491" y="1911240"/>
              <a:ext cx="10115099" cy="1707838"/>
            </a:xfrm>
            <a:prstGeom prst="arc">
              <a:avLst>
                <a:gd name="adj1" fmla="val 12144057"/>
                <a:gd name="adj2" fmla="val 21076721"/>
              </a:avLst>
            </a:prstGeom>
            <a:noFill/>
            <a:ln w="28575" cap="flat" cmpd="sng" algn="ctr">
              <a:solidFill>
                <a:srgbClr val="92D05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5" name="Arc 14"/>
            <p:cNvSpPr/>
            <p:nvPr/>
          </p:nvSpPr>
          <p:spPr bwMode="auto">
            <a:xfrm rot="8854590" flipV="1">
              <a:off x="576043" y="3535137"/>
              <a:ext cx="10024852" cy="1707838"/>
            </a:xfrm>
            <a:prstGeom prst="arc">
              <a:avLst>
                <a:gd name="adj1" fmla="val 12144057"/>
                <a:gd name="adj2" fmla="val 20880919"/>
              </a:avLst>
            </a:prstGeom>
            <a:noFill/>
            <a:ln w="28575" cap="flat" cmpd="sng" algn="ctr">
              <a:solidFill>
                <a:srgbClr val="92D05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-4326402" y="4132748"/>
            <a:ext cx="11965683" cy="2651269"/>
            <a:chOff x="-4326402" y="4132748"/>
            <a:chExt cx="11965683" cy="2651269"/>
          </a:xfrm>
        </p:grpSpPr>
        <p:sp>
          <p:nvSpPr>
            <p:cNvPr id="13" name="Arc 12"/>
            <p:cNvSpPr/>
            <p:nvPr/>
          </p:nvSpPr>
          <p:spPr bwMode="auto">
            <a:xfrm rot="19792501">
              <a:off x="-3463832" y="5401837"/>
              <a:ext cx="11103113" cy="1382180"/>
            </a:xfrm>
            <a:prstGeom prst="arc">
              <a:avLst>
                <a:gd name="adj1" fmla="val 16153145"/>
                <a:gd name="adj2" fmla="val 0"/>
              </a:avLst>
            </a:prstGeom>
            <a:noFill/>
            <a:ln w="381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6" name="Arc 15"/>
            <p:cNvSpPr/>
            <p:nvPr/>
          </p:nvSpPr>
          <p:spPr bwMode="auto">
            <a:xfrm rot="20011272" flipV="1">
              <a:off x="-4326402" y="4132748"/>
              <a:ext cx="11103113" cy="1382180"/>
            </a:xfrm>
            <a:prstGeom prst="arc">
              <a:avLst>
                <a:gd name="adj1" fmla="val 16153145"/>
                <a:gd name="adj2" fmla="val 0"/>
              </a:avLst>
            </a:prstGeom>
            <a:noFill/>
            <a:ln w="381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292080" y="4149080"/>
            <a:ext cx="1949395" cy="504056"/>
            <a:chOff x="5292080" y="4149080"/>
            <a:chExt cx="1949395" cy="504056"/>
          </a:xfrm>
        </p:grpSpPr>
        <p:sp>
          <p:nvSpPr>
            <p:cNvPr id="19" name="Rectangle 18"/>
            <p:cNvSpPr/>
            <p:nvPr/>
          </p:nvSpPr>
          <p:spPr bwMode="auto">
            <a:xfrm>
              <a:off x="5292080" y="4149080"/>
              <a:ext cx="792088" cy="504056"/>
            </a:xfrm>
            <a:prstGeom prst="rect">
              <a:avLst/>
            </a:prstGeom>
            <a:noFill/>
            <a:ln w="38100" cap="flat" cmpd="sng" algn="ctr">
              <a:solidFill>
                <a:schemeClr val="accent3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300192" y="4221088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3"/>
                  </a:solidFill>
                </a:rPr>
                <a:t>Reader</a:t>
              </a:r>
              <a:endParaRPr lang="en-US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292080" y="4797152"/>
            <a:ext cx="1910923" cy="504056"/>
            <a:chOff x="5292080" y="4797152"/>
            <a:chExt cx="1910923" cy="504056"/>
          </a:xfrm>
        </p:grpSpPr>
        <p:sp>
          <p:nvSpPr>
            <p:cNvPr id="18" name="Rectangle 17"/>
            <p:cNvSpPr/>
            <p:nvPr/>
          </p:nvSpPr>
          <p:spPr bwMode="auto">
            <a:xfrm>
              <a:off x="5292080" y="4797152"/>
              <a:ext cx="792088" cy="504056"/>
            </a:xfrm>
            <a:prstGeom prst="rect">
              <a:avLst/>
            </a:prstGeom>
            <a:noFill/>
            <a:ln w="381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300192" y="4869160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</a:rPr>
                <a:t>Imager</a:t>
              </a:r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4" name="Rectangle 23"/>
          <p:cNvSpPr/>
          <p:nvPr/>
        </p:nvSpPr>
        <p:spPr bwMode="auto">
          <a:xfrm>
            <a:off x="3851920" y="2636912"/>
            <a:ext cx="2952328" cy="1656184"/>
          </a:xfrm>
          <a:prstGeom prst="rect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1547664" y="3645024"/>
            <a:ext cx="3456384" cy="1872208"/>
          </a:xfrm>
          <a:prstGeom prst="rect">
            <a:avLst/>
          </a:prstGeom>
          <a:noFill/>
          <a:ln w="381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763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4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1600"/>
            <a:ext cx="8443664" cy="457200"/>
          </a:xfrm>
        </p:spPr>
        <p:txBody>
          <a:bodyPr/>
          <a:lstStyle/>
          <a:p>
            <a:r>
              <a:rPr lang="en-US" dirty="0" smtClean="0"/>
              <a:t>No Discrimination between Signal and Back Ground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6338" t="21433" r="41532" b="4368"/>
          <a:stretch>
            <a:fillRect/>
          </a:stretch>
        </p:blipFill>
        <p:spPr bwMode="auto">
          <a:xfrm>
            <a:off x="1115616" y="1988840"/>
            <a:ext cx="436124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580113" y="2348880"/>
            <a:ext cx="29523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81E3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GFP Expression in U-2 OS Cell infected with </a:t>
            </a:r>
            <a:r>
              <a:rPr lang="en-US" dirty="0" err="1" smtClean="0"/>
              <a:t>BacMam</a:t>
            </a:r>
            <a:r>
              <a:rPr lang="en-US" dirty="0" smtClean="0"/>
              <a:t> Virus.</a:t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Clr>
                <a:srgbClr val="981E3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Histone H3-GFP fusion protein is expressed in the nucleus.</a:t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Clr>
                <a:srgbClr val="981E3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Images were taken every 2 hours over a 24-hour time period after viral exposure to the cells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0118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1600"/>
            <a:ext cx="8443664" cy="457200"/>
          </a:xfrm>
        </p:spPr>
        <p:txBody>
          <a:bodyPr/>
          <a:lstStyle/>
          <a:p>
            <a:r>
              <a:rPr lang="en-US" dirty="0" smtClean="0"/>
              <a:t>No Discrimination between Signal and Back Ground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80113" y="2348880"/>
            <a:ext cx="29523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81E3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GFP Expression in U-2 OS Cell infected with </a:t>
            </a:r>
            <a:r>
              <a:rPr lang="en-US" dirty="0" err="1" smtClean="0"/>
              <a:t>BacMam</a:t>
            </a:r>
            <a:r>
              <a:rPr lang="en-US" dirty="0" smtClean="0"/>
              <a:t> Virus.</a:t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Clr>
                <a:srgbClr val="981E3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Histone H3-GFP fusion protein is expressed in the nucleus.</a:t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Clr>
                <a:srgbClr val="981E3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Images were taken every 2 hours over a 24-hour time period after viral exposure to the cells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46085"/>
            <a:ext cx="3672408" cy="4298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106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1600"/>
            <a:ext cx="8443664" cy="457200"/>
          </a:xfrm>
        </p:spPr>
        <p:txBody>
          <a:bodyPr/>
          <a:lstStyle/>
          <a:p>
            <a:r>
              <a:rPr lang="en-US" dirty="0" smtClean="0"/>
              <a:t>No Discrimination between Signal and Back Ground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6338" t="21433" r="41532" b="4368"/>
          <a:stretch>
            <a:fillRect/>
          </a:stretch>
        </p:blipFill>
        <p:spPr bwMode="auto">
          <a:xfrm>
            <a:off x="1115616" y="1988840"/>
            <a:ext cx="436124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580113" y="2348880"/>
            <a:ext cx="29523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81E3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GFP Expression in U-2 OS Cell infected with </a:t>
            </a:r>
            <a:r>
              <a:rPr lang="en-US" dirty="0" err="1" smtClean="0"/>
              <a:t>BacMam</a:t>
            </a:r>
            <a:r>
              <a:rPr lang="en-US" dirty="0" smtClean="0"/>
              <a:t> Virus.</a:t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Clr>
                <a:srgbClr val="981E3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Histone H3-GFP fusion protein is expressed in the nucleus.</a:t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Clr>
                <a:srgbClr val="981E3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Images were taken every 2 hours over a 24-hour time period after viral exposure to the cells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0069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1600"/>
            <a:ext cx="8371656" cy="457200"/>
          </a:xfrm>
        </p:spPr>
        <p:txBody>
          <a:bodyPr/>
          <a:lstStyle/>
          <a:p>
            <a:r>
              <a:rPr lang="en-US" dirty="0" smtClean="0"/>
              <a:t>Data Changes = Expected Biological Activity Changes ??? 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547664" y="2420888"/>
            <a:ext cx="5328592" cy="3096344"/>
            <a:chOff x="1547664" y="2420888"/>
            <a:chExt cx="5328592" cy="3096344"/>
          </a:xfrm>
        </p:grpSpPr>
        <p:cxnSp>
          <p:nvCxnSpPr>
            <p:cNvPr id="3" name="Straight Connector 2"/>
            <p:cNvCxnSpPr/>
            <p:nvPr/>
          </p:nvCxnSpPr>
          <p:spPr bwMode="auto">
            <a:xfrm>
              <a:off x="1547664" y="2420888"/>
              <a:ext cx="0" cy="309634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" name="Straight Connector 3"/>
            <p:cNvCxnSpPr/>
            <p:nvPr/>
          </p:nvCxnSpPr>
          <p:spPr bwMode="auto">
            <a:xfrm>
              <a:off x="1547664" y="5517232"/>
              <a:ext cx="5328592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2" name="Group 11"/>
          <p:cNvGrpSpPr/>
          <p:nvPr/>
        </p:nvGrpSpPr>
        <p:grpSpPr>
          <a:xfrm>
            <a:off x="827587" y="3388756"/>
            <a:ext cx="3637178" cy="2785840"/>
            <a:chOff x="827587" y="3388756"/>
            <a:chExt cx="3637178" cy="2785840"/>
          </a:xfrm>
        </p:grpSpPr>
        <p:sp>
          <p:nvSpPr>
            <p:cNvPr id="6" name="TextBox 5"/>
            <p:cNvSpPr txBox="1"/>
            <p:nvPr/>
          </p:nvSpPr>
          <p:spPr>
            <a:xfrm>
              <a:off x="2843808" y="5805264"/>
              <a:ext cx="1620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Concentration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633527" y="3582816"/>
              <a:ext cx="757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Value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907704" y="2420888"/>
            <a:ext cx="5472608" cy="3076721"/>
            <a:chOff x="1907704" y="2420888"/>
            <a:chExt cx="5472608" cy="3076721"/>
          </a:xfrm>
        </p:grpSpPr>
        <p:sp>
          <p:nvSpPr>
            <p:cNvPr id="9" name="Freeform 8"/>
            <p:cNvSpPr/>
            <p:nvPr/>
          </p:nvSpPr>
          <p:spPr bwMode="auto">
            <a:xfrm>
              <a:off x="1907704" y="2420888"/>
              <a:ext cx="4560528" cy="3076721"/>
            </a:xfrm>
            <a:custGeom>
              <a:avLst/>
              <a:gdLst>
                <a:gd name="connsiteX0" fmla="*/ 0 w 4560528"/>
                <a:gd name="connsiteY0" fmla="*/ 17091 h 3076721"/>
                <a:gd name="connsiteX1" fmla="*/ 34183 w 4560528"/>
                <a:gd name="connsiteY1" fmla="*/ 25637 h 3076721"/>
                <a:gd name="connsiteX2" fmla="*/ 555476 w 4560528"/>
                <a:gd name="connsiteY2" fmla="*/ 25637 h 3076721"/>
                <a:gd name="connsiteX3" fmla="*/ 623843 w 4560528"/>
                <a:gd name="connsiteY3" fmla="*/ 17091 h 3076721"/>
                <a:gd name="connsiteX4" fmla="*/ 666572 w 4560528"/>
                <a:gd name="connsiteY4" fmla="*/ 8545 h 3076721"/>
                <a:gd name="connsiteX5" fmla="*/ 837488 w 4560528"/>
                <a:gd name="connsiteY5" fmla="*/ 0 h 3076721"/>
                <a:gd name="connsiteX6" fmla="*/ 974220 w 4560528"/>
                <a:gd name="connsiteY6" fmla="*/ 8545 h 3076721"/>
                <a:gd name="connsiteX7" fmla="*/ 1042587 w 4560528"/>
                <a:gd name="connsiteY7" fmla="*/ 25637 h 3076721"/>
                <a:gd name="connsiteX8" fmla="*/ 1076770 w 4560528"/>
                <a:gd name="connsiteY8" fmla="*/ 34183 h 3076721"/>
                <a:gd name="connsiteX9" fmla="*/ 1093861 w 4560528"/>
                <a:gd name="connsiteY9" fmla="*/ 59820 h 3076721"/>
                <a:gd name="connsiteX10" fmla="*/ 1170774 w 4560528"/>
                <a:gd name="connsiteY10" fmla="*/ 128186 h 3076721"/>
                <a:gd name="connsiteX11" fmla="*/ 1213503 w 4560528"/>
                <a:gd name="connsiteY11" fmla="*/ 188007 h 3076721"/>
                <a:gd name="connsiteX12" fmla="*/ 1230594 w 4560528"/>
                <a:gd name="connsiteY12" fmla="*/ 213644 h 3076721"/>
                <a:gd name="connsiteX13" fmla="*/ 1239140 w 4560528"/>
                <a:gd name="connsiteY13" fmla="*/ 239282 h 3076721"/>
                <a:gd name="connsiteX14" fmla="*/ 1256232 w 4560528"/>
                <a:gd name="connsiteY14" fmla="*/ 264919 h 3076721"/>
                <a:gd name="connsiteX15" fmla="*/ 1290415 w 4560528"/>
                <a:gd name="connsiteY15" fmla="*/ 324740 h 3076721"/>
                <a:gd name="connsiteX16" fmla="*/ 1307506 w 4560528"/>
                <a:gd name="connsiteY16" fmla="*/ 376015 h 3076721"/>
                <a:gd name="connsiteX17" fmla="*/ 1324598 w 4560528"/>
                <a:gd name="connsiteY17" fmla="*/ 418744 h 3076721"/>
                <a:gd name="connsiteX18" fmla="*/ 1350235 w 4560528"/>
                <a:gd name="connsiteY18" fmla="*/ 478564 h 3076721"/>
                <a:gd name="connsiteX19" fmla="*/ 1367327 w 4560528"/>
                <a:gd name="connsiteY19" fmla="*/ 564022 h 3076721"/>
                <a:gd name="connsiteX20" fmla="*/ 1375873 w 4560528"/>
                <a:gd name="connsiteY20" fmla="*/ 606751 h 3076721"/>
                <a:gd name="connsiteX21" fmla="*/ 1384418 w 4560528"/>
                <a:gd name="connsiteY21" fmla="*/ 632388 h 3076721"/>
                <a:gd name="connsiteX22" fmla="*/ 1392964 w 4560528"/>
                <a:gd name="connsiteY22" fmla="*/ 683663 h 3076721"/>
                <a:gd name="connsiteX23" fmla="*/ 1401510 w 4560528"/>
                <a:gd name="connsiteY23" fmla="*/ 709301 h 3076721"/>
                <a:gd name="connsiteX24" fmla="*/ 1410056 w 4560528"/>
                <a:gd name="connsiteY24" fmla="*/ 743484 h 3076721"/>
                <a:gd name="connsiteX25" fmla="*/ 1418602 w 4560528"/>
                <a:gd name="connsiteY25" fmla="*/ 828942 h 3076721"/>
                <a:gd name="connsiteX26" fmla="*/ 1435693 w 4560528"/>
                <a:gd name="connsiteY26" fmla="*/ 880216 h 3076721"/>
                <a:gd name="connsiteX27" fmla="*/ 1452785 w 4560528"/>
                <a:gd name="connsiteY27" fmla="*/ 940037 h 3076721"/>
                <a:gd name="connsiteX28" fmla="*/ 1461331 w 4560528"/>
                <a:gd name="connsiteY28" fmla="*/ 991312 h 3076721"/>
                <a:gd name="connsiteX29" fmla="*/ 1469876 w 4560528"/>
                <a:gd name="connsiteY29" fmla="*/ 1016949 h 3076721"/>
                <a:gd name="connsiteX30" fmla="*/ 1478422 w 4560528"/>
                <a:gd name="connsiteY30" fmla="*/ 1068224 h 3076721"/>
                <a:gd name="connsiteX31" fmla="*/ 1504060 w 4560528"/>
                <a:gd name="connsiteY31" fmla="*/ 1110953 h 3076721"/>
                <a:gd name="connsiteX32" fmla="*/ 1521151 w 4560528"/>
                <a:gd name="connsiteY32" fmla="*/ 1187865 h 3076721"/>
                <a:gd name="connsiteX33" fmla="*/ 1546789 w 4560528"/>
                <a:gd name="connsiteY33" fmla="*/ 1256231 h 3076721"/>
                <a:gd name="connsiteX34" fmla="*/ 1580972 w 4560528"/>
                <a:gd name="connsiteY34" fmla="*/ 1358781 h 3076721"/>
                <a:gd name="connsiteX35" fmla="*/ 1589517 w 4560528"/>
                <a:gd name="connsiteY35" fmla="*/ 1384418 h 3076721"/>
                <a:gd name="connsiteX36" fmla="*/ 1598063 w 4560528"/>
                <a:gd name="connsiteY36" fmla="*/ 1418601 h 3076721"/>
                <a:gd name="connsiteX37" fmla="*/ 1615155 w 4560528"/>
                <a:gd name="connsiteY37" fmla="*/ 1444239 h 3076721"/>
                <a:gd name="connsiteX38" fmla="*/ 1640792 w 4560528"/>
                <a:gd name="connsiteY38" fmla="*/ 1538243 h 3076721"/>
                <a:gd name="connsiteX39" fmla="*/ 1657884 w 4560528"/>
                <a:gd name="connsiteY39" fmla="*/ 1563880 h 3076721"/>
                <a:gd name="connsiteX40" fmla="*/ 1666430 w 4560528"/>
                <a:gd name="connsiteY40" fmla="*/ 1615155 h 3076721"/>
                <a:gd name="connsiteX41" fmla="*/ 1683521 w 4560528"/>
                <a:gd name="connsiteY41" fmla="*/ 1666429 h 3076721"/>
                <a:gd name="connsiteX42" fmla="*/ 1700613 w 4560528"/>
                <a:gd name="connsiteY42" fmla="*/ 1717704 h 3076721"/>
                <a:gd name="connsiteX43" fmla="*/ 1709159 w 4560528"/>
                <a:gd name="connsiteY43" fmla="*/ 1743342 h 3076721"/>
                <a:gd name="connsiteX44" fmla="*/ 1726250 w 4560528"/>
                <a:gd name="connsiteY44" fmla="*/ 1803162 h 3076721"/>
                <a:gd name="connsiteX45" fmla="*/ 1734796 w 4560528"/>
                <a:gd name="connsiteY45" fmla="*/ 1837345 h 3076721"/>
                <a:gd name="connsiteX46" fmla="*/ 1751888 w 4560528"/>
                <a:gd name="connsiteY46" fmla="*/ 1862983 h 3076721"/>
                <a:gd name="connsiteX47" fmla="*/ 1777525 w 4560528"/>
                <a:gd name="connsiteY47" fmla="*/ 1914258 h 3076721"/>
                <a:gd name="connsiteX48" fmla="*/ 1786071 w 4560528"/>
                <a:gd name="connsiteY48" fmla="*/ 1939895 h 3076721"/>
                <a:gd name="connsiteX49" fmla="*/ 1803162 w 4560528"/>
                <a:gd name="connsiteY49" fmla="*/ 1965532 h 3076721"/>
                <a:gd name="connsiteX50" fmla="*/ 1820254 w 4560528"/>
                <a:gd name="connsiteY50" fmla="*/ 1999715 h 3076721"/>
                <a:gd name="connsiteX51" fmla="*/ 1837346 w 4560528"/>
                <a:gd name="connsiteY51" fmla="*/ 2042444 h 3076721"/>
                <a:gd name="connsiteX52" fmla="*/ 1862983 w 4560528"/>
                <a:gd name="connsiteY52" fmla="*/ 2068082 h 3076721"/>
                <a:gd name="connsiteX53" fmla="*/ 1880075 w 4560528"/>
                <a:gd name="connsiteY53" fmla="*/ 2093719 h 3076721"/>
                <a:gd name="connsiteX54" fmla="*/ 1905712 w 4560528"/>
                <a:gd name="connsiteY54" fmla="*/ 2153540 h 3076721"/>
                <a:gd name="connsiteX55" fmla="*/ 1931349 w 4560528"/>
                <a:gd name="connsiteY55" fmla="*/ 2179177 h 3076721"/>
                <a:gd name="connsiteX56" fmla="*/ 1965532 w 4560528"/>
                <a:gd name="connsiteY56" fmla="*/ 2230452 h 3076721"/>
                <a:gd name="connsiteX57" fmla="*/ 2008261 w 4560528"/>
                <a:gd name="connsiteY57" fmla="*/ 2281727 h 3076721"/>
                <a:gd name="connsiteX58" fmla="*/ 2059536 w 4560528"/>
                <a:gd name="connsiteY58" fmla="*/ 2324456 h 3076721"/>
                <a:gd name="connsiteX59" fmla="*/ 2102265 w 4560528"/>
                <a:gd name="connsiteY59" fmla="*/ 2367185 h 3076721"/>
                <a:gd name="connsiteX60" fmla="*/ 2136448 w 4560528"/>
                <a:gd name="connsiteY60" fmla="*/ 2401368 h 3076721"/>
                <a:gd name="connsiteX61" fmla="*/ 2162086 w 4560528"/>
                <a:gd name="connsiteY61" fmla="*/ 2418459 h 3076721"/>
                <a:gd name="connsiteX62" fmla="*/ 2213360 w 4560528"/>
                <a:gd name="connsiteY62" fmla="*/ 2469734 h 3076721"/>
                <a:gd name="connsiteX63" fmla="*/ 2273181 w 4560528"/>
                <a:gd name="connsiteY63" fmla="*/ 2512463 h 3076721"/>
                <a:gd name="connsiteX64" fmla="*/ 2315910 w 4560528"/>
                <a:gd name="connsiteY64" fmla="*/ 2563738 h 3076721"/>
                <a:gd name="connsiteX65" fmla="*/ 2367185 w 4560528"/>
                <a:gd name="connsiteY65" fmla="*/ 2615013 h 3076721"/>
                <a:gd name="connsiteX66" fmla="*/ 2392822 w 4560528"/>
                <a:gd name="connsiteY66" fmla="*/ 2640650 h 3076721"/>
                <a:gd name="connsiteX67" fmla="*/ 2418460 w 4560528"/>
                <a:gd name="connsiteY67" fmla="*/ 2657742 h 3076721"/>
                <a:gd name="connsiteX68" fmla="*/ 2469734 w 4560528"/>
                <a:gd name="connsiteY68" fmla="*/ 2709016 h 3076721"/>
                <a:gd name="connsiteX69" fmla="*/ 2521009 w 4560528"/>
                <a:gd name="connsiteY69" fmla="*/ 2743200 h 3076721"/>
                <a:gd name="connsiteX70" fmla="*/ 2546646 w 4560528"/>
                <a:gd name="connsiteY70" fmla="*/ 2760291 h 3076721"/>
                <a:gd name="connsiteX71" fmla="*/ 2606467 w 4560528"/>
                <a:gd name="connsiteY71" fmla="*/ 2803020 h 3076721"/>
                <a:gd name="connsiteX72" fmla="*/ 2657742 w 4560528"/>
                <a:gd name="connsiteY72" fmla="*/ 2837203 h 3076721"/>
                <a:gd name="connsiteX73" fmla="*/ 2709017 w 4560528"/>
                <a:gd name="connsiteY73" fmla="*/ 2871386 h 3076721"/>
                <a:gd name="connsiteX74" fmla="*/ 2734654 w 4560528"/>
                <a:gd name="connsiteY74" fmla="*/ 2888478 h 3076721"/>
                <a:gd name="connsiteX75" fmla="*/ 2803020 w 4560528"/>
                <a:gd name="connsiteY75" fmla="*/ 2914115 h 3076721"/>
                <a:gd name="connsiteX76" fmla="*/ 2837203 w 4560528"/>
                <a:gd name="connsiteY76" fmla="*/ 2922661 h 3076721"/>
                <a:gd name="connsiteX77" fmla="*/ 2862841 w 4560528"/>
                <a:gd name="connsiteY77" fmla="*/ 2939753 h 3076721"/>
                <a:gd name="connsiteX78" fmla="*/ 2914116 w 4560528"/>
                <a:gd name="connsiteY78" fmla="*/ 2956844 h 3076721"/>
                <a:gd name="connsiteX79" fmla="*/ 2939753 w 4560528"/>
                <a:gd name="connsiteY79" fmla="*/ 2965390 h 3076721"/>
                <a:gd name="connsiteX80" fmla="*/ 2973936 w 4560528"/>
                <a:gd name="connsiteY80" fmla="*/ 2973936 h 3076721"/>
                <a:gd name="connsiteX81" fmla="*/ 3050848 w 4560528"/>
                <a:gd name="connsiteY81" fmla="*/ 2999573 h 3076721"/>
                <a:gd name="connsiteX82" fmla="*/ 3230310 w 4560528"/>
                <a:gd name="connsiteY82" fmla="*/ 3016665 h 3076721"/>
                <a:gd name="connsiteX83" fmla="*/ 3606325 w 4560528"/>
                <a:gd name="connsiteY83" fmla="*/ 3025211 h 3076721"/>
                <a:gd name="connsiteX84" fmla="*/ 4050706 w 4560528"/>
                <a:gd name="connsiteY84" fmla="*/ 3033757 h 3076721"/>
                <a:gd name="connsiteX85" fmla="*/ 4418175 w 4560528"/>
                <a:gd name="connsiteY85" fmla="*/ 3050848 h 3076721"/>
                <a:gd name="connsiteX86" fmla="*/ 4452359 w 4560528"/>
                <a:gd name="connsiteY86" fmla="*/ 3059394 h 3076721"/>
                <a:gd name="connsiteX87" fmla="*/ 4503633 w 4560528"/>
                <a:gd name="connsiteY87" fmla="*/ 3067940 h 3076721"/>
                <a:gd name="connsiteX88" fmla="*/ 4554908 w 4560528"/>
                <a:gd name="connsiteY88" fmla="*/ 3042302 h 30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4560528" h="3076721">
                  <a:moveTo>
                    <a:pt x="0" y="17091"/>
                  </a:moveTo>
                  <a:cubicBezTo>
                    <a:pt x="11394" y="19940"/>
                    <a:pt x="22575" y="23851"/>
                    <a:pt x="34183" y="25637"/>
                  </a:cubicBezTo>
                  <a:cubicBezTo>
                    <a:pt x="202995" y="51609"/>
                    <a:pt x="403198" y="28565"/>
                    <a:pt x="555476" y="25637"/>
                  </a:cubicBezTo>
                  <a:cubicBezTo>
                    <a:pt x="578265" y="22788"/>
                    <a:pt x="601144" y="20583"/>
                    <a:pt x="623843" y="17091"/>
                  </a:cubicBezTo>
                  <a:cubicBezTo>
                    <a:pt x="638199" y="14882"/>
                    <a:pt x="652093" y="9703"/>
                    <a:pt x="666572" y="8545"/>
                  </a:cubicBezTo>
                  <a:cubicBezTo>
                    <a:pt x="723434" y="3996"/>
                    <a:pt x="780516" y="2848"/>
                    <a:pt x="837488" y="0"/>
                  </a:cubicBezTo>
                  <a:cubicBezTo>
                    <a:pt x="883065" y="2848"/>
                    <a:pt x="928759" y="4216"/>
                    <a:pt x="974220" y="8545"/>
                  </a:cubicBezTo>
                  <a:cubicBezTo>
                    <a:pt x="1013309" y="12268"/>
                    <a:pt x="1010905" y="16585"/>
                    <a:pt x="1042587" y="25637"/>
                  </a:cubicBezTo>
                  <a:cubicBezTo>
                    <a:pt x="1053880" y="28864"/>
                    <a:pt x="1065376" y="31334"/>
                    <a:pt x="1076770" y="34183"/>
                  </a:cubicBezTo>
                  <a:cubicBezTo>
                    <a:pt x="1082467" y="42729"/>
                    <a:pt x="1086599" y="52558"/>
                    <a:pt x="1093861" y="59820"/>
                  </a:cubicBezTo>
                  <a:cubicBezTo>
                    <a:pt x="1145229" y="111188"/>
                    <a:pt x="1099013" y="20539"/>
                    <a:pt x="1170774" y="128186"/>
                  </a:cubicBezTo>
                  <a:cubicBezTo>
                    <a:pt x="1211043" y="188594"/>
                    <a:pt x="1160516" y="113825"/>
                    <a:pt x="1213503" y="188007"/>
                  </a:cubicBezTo>
                  <a:cubicBezTo>
                    <a:pt x="1219473" y="196364"/>
                    <a:pt x="1226001" y="204458"/>
                    <a:pt x="1230594" y="213644"/>
                  </a:cubicBezTo>
                  <a:cubicBezTo>
                    <a:pt x="1234623" y="221701"/>
                    <a:pt x="1235111" y="231225"/>
                    <a:pt x="1239140" y="239282"/>
                  </a:cubicBezTo>
                  <a:cubicBezTo>
                    <a:pt x="1243733" y="248468"/>
                    <a:pt x="1251136" y="256002"/>
                    <a:pt x="1256232" y="264919"/>
                  </a:cubicBezTo>
                  <a:cubicBezTo>
                    <a:pt x="1299607" y="340825"/>
                    <a:pt x="1248768" y="262270"/>
                    <a:pt x="1290415" y="324740"/>
                  </a:cubicBezTo>
                  <a:cubicBezTo>
                    <a:pt x="1296112" y="341832"/>
                    <a:pt x="1300815" y="359287"/>
                    <a:pt x="1307506" y="376015"/>
                  </a:cubicBezTo>
                  <a:cubicBezTo>
                    <a:pt x="1313203" y="390258"/>
                    <a:pt x="1319747" y="404191"/>
                    <a:pt x="1324598" y="418744"/>
                  </a:cubicBezTo>
                  <a:cubicBezTo>
                    <a:pt x="1342993" y="473928"/>
                    <a:pt x="1320195" y="433503"/>
                    <a:pt x="1350235" y="478564"/>
                  </a:cubicBezTo>
                  <a:cubicBezTo>
                    <a:pt x="1366981" y="579040"/>
                    <a:pt x="1350329" y="487532"/>
                    <a:pt x="1367327" y="564022"/>
                  </a:cubicBezTo>
                  <a:cubicBezTo>
                    <a:pt x="1370478" y="578201"/>
                    <a:pt x="1372350" y="592660"/>
                    <a:pt x="1375873" y="606751"/>
                  </a:cubicBezTo>
                  <a:cubicBezTo>
                    <a:pt x="1378058" y="615490"/>
                    <a:pt x="1382464" y="623595"/>
                    <a:pt x="1384418" y="632388"/>
                  </a:cubicBezTo>
                  <a:cubicBezTo>
                    <a:pt x="1388177" y="649303"/>
                    <a:pt x="1389205" y="666748"/>
                    <a:pt x="1392964" y="683663"/>
                  </a:cubicBezTo>
                  <a:cubicBezTo>
                    <a:pt x="1394918" y="692457"/>
                    <a:pt x="1399035" y="700639"/>
                    <a:pt x="1401510" y="709301"/>
                  </a:cubicBezTo>
                  <a:cubicBezTo>
                    <a:pt x="1404737" y="720594"/>
                    <a:pt x="1407207" y="732090"/>
                    <a:pt x="1410056" y="743484"/>
                  </a:cubicBezTo>
                  <a:cubicBezTo>
                    <a:pt x="1412905" y="771970"/>
                    <a:pt x="1413326" y="800804"/>
                    <a:pt x="1418602" y="828942"/>
                  </a:cubicBezTo>
                  <a:cubicBezTo>
                    <a:pt x="1421922" y="846649"/>
                    <a:pt x="1430744" y="862893"/>
                    <a:pt x="1435693" y="880216"/>
                  </a:cubicBezTo>
                  <a:cubicBezTo>
                    <a:pt x="1441390" y="900156"/>
                    <a:pt x="1448122" y="919830"/>
                    <a:pt x="1452785" y="940037"/>
                  </a:cubicBezTo>
                  <a:cubicBezTo>
                    <a:pt x="1456681" y="956921"/>
                    <a:pt x="1457572" y="974397"/>
                    <a:pt x="1461331" y="991312"/>
                  </a:cubicBezTo>
                  <a:cubicBezTo>
                    <a:pt x="1463285" y="1000105"/>
                    <a:pt x="1467922" y="1008156"/>
                    <a:pt x="1469876" y="1016949"/>
                  </a:cubicBezTo>
                  <a:cubicBezTo>
                    <a:pt x="1473635" y="1033864"/>
                    <a:pt x="1472500" y="1051940"/>
                    <a:pt x="1478422" y="1068224"/>
                  </a:cubicBezTo>
                  <a:cubicBezTo>
                    <a:pt x="1484099" y="1083834"/>
                    <a:pt x="1495514" y="1096710"/>
                    <a:pt x="1504060" y="1110953"/>
                  </a:cubicBezTo>
                  <a:cubicBezTo>
                    <a:pt x="1509935" y="1140330"/>
                    <a:pt x="1513103" y="1159700"/>
                    <a:pt x="1521151" y="1187865"/>
                  </a:cubicBezTo>
                  <a:cubicBezTo>
                    <a:pt x="1530501" y="1220590"/>
                    <a:pt x="1533243" y="1217852"/>
                    <a:pt x="1546789" y="1256231"/>
                  </a:cubicBezTo>
                  <a:cubicBezTo>
                    <a:pt x="1558781" y="1290209"/>
                    <a:pt x="1569578" y="1324598"/>
                    <a:pt x="1580972" y="1358781"/>
                  </a:cubicBezTo>
                  <a:cubicBezTo>
                    <a:pt x="1583820" y="1367327"/>
                    <a:pt x="1587332" y="1375679"/>
                    <a:pt x="1589517" y="1384418"/>
                  </a:cubicBezTo>
                  <a:cubicBezTo>
                    <a:pt x="1592366" y="1395812"/>
                    <a:pt x="1593436" y="1407806"/>
                    <a:pt x="1598063" y="1418601"/>
                  </a:cubicBezTo>
                  <a:cubicBezTo>
                    <a:pt x="1602109" y="1428042"/>
                    <a:pt x="1609458" y="1435693"/>
                    <a:pt x="1615155" y="1444239"/>
                  </a:cubicBezTo>
                  <a:cubicBezTo>
                    <a:pt x="1619741" y="1467168"/>
                    <a:pt x="1628402" y="1519659"/>
                    <a:pt x="1640792" y="1538243"/>
                  </a:cubicBezTo>
                  <a:lnTo>
                    <a:pt x="1657884" y="1563880"/>
                  </a:lnTo>
                  <a:cubicBezTo>
                    <a:pt x="1660733" y="1580972"/>
                    <a:pt x="1662228" y="1598345"/>
                    <a:pt x="1666430" y="1615155"/>
                  </a:cubicBezTo>
                  <a:cubicBezTo>
                    <a:pt x="1670799" y="1632633"/>
                    <a:pt x="1677824" y="1649338"/>
                    <a:pt x="1683521" y="1666429"/>
                  </a:cubicBezTo>
                  <a:lnTo>
                    <a:pt x="1700613" y="1717704"/>
                  </a:lnTo>
                  <a:cubicBezTo>
                    <a:pt x="1703462" y="1726250"/>
                    <a:pt x="1706974" y="1734603"/>
                    <a:pt x="1709159" y="1743342"/>
                  </a:cubicBezTo>
                  <a:cubicBezTo>
                    <a:pt x="1735859" y="1850151"/>
                    <a:pt x="1701741" y="1717384"/>
                    <a:pt x="1726250" y="1803162"/>
                  </a:cubicBezTo>
                  <a:cubicBezTo>
                    <a:pt x="1729477" y="1814455"/>
                    <a:pt x="1730169" y="1826550"/>
                    <a:pt x="1734796" y="1837345"/>
                  </a:cubicBezTo>
                  <a:cubicBezTo>
                    <a:pt x="1738842" y="1846786"/>
                    <a:pt x="1746191" y="1854437"/>
                    <a:pt x="1751888" y="1862983"/>
                  </a:cubicBezTo>
                  <a:cubicBezTo>
                    <a:pt x="1773363" y="1927414"/>
                    <a:pt x="1744396" y="1848001"/>
                    <a:pt x="1777525" y="1914258"/>
                  </a:cubicBezTo>
                  <a:cubicBezTo>
                    <a:pt x="1781554" y="1922315"/>
                    <a:pt x="1782043" y="1931838"/>
                    <a:pt x="1786071" y="1939895"/>
                  </a:cubicBezTo>
                  <a:cubicBezTo>
                    <a:pt x="1790664" y="1949081"/>
                    <a:pt x="1798066" y="1956615"/>
                    <a:pt x="1803162" y="1965532"/>
                  </a:cubicBezTo>
                  <a:cubicBezTo>
                    <a:pt x="1809482" y="1976593"/>
                    <a:pt x="1815080" y="1988074"/>
                    <a:pt x="1820254" y="1999715"/>
                  </a:cubicBezTo>
                  <a:cubicBezTo>
                    <a:pt x="1826484" y="2013733"/>
                    <a:pt x="1829216" y="2029435"/>
                    <a:pt x="1837346" y="2042444"/>
                  </a:cubicBezTo>
                  <a:cubicBezTo>
                    <a:pt x="1843751" y="2052693"/>
                    <a:pt x="1855246" y="2058798"/>
                    <a:pt x="1862983" y="2068082"/>
                  </a:cubicBezTo>
                  <a:cubicBezTo>
                    <a:pt x="1869558" y="2075972"/>
                    <a:pt x="1874378" y="2085173"/>
                    <a:pt x="1880075" y="2093719"/>
                  </a:cubicBezTo>
                  <a:cubicBezTo>
                    <a:pt x="1887049" y="2114644"/>
                    <a:pt x="1892509" y="2135056"/>
                    <a:pt x="1905712" y="2153540"/>
                  </a:cubicBezTo>
                  <a:cubicBezTo>
                    <a:pt x="1912737" y="2163374"/>
                    <a:pt x="1923929" y="2169637"/>
                    <a:pt x="1931349" y="2179177"/>
                  </a:cubicBezTo>
                  <a:cubicBezTo>
                    <a:pt x="1943960" y="2195392"/>
                    <a:pt x="1951007" y="2215927"/>
                    <a:pt x="1965532" y="2230452"/>
                  </a:cubicBezTo>
                  <a:cubicBezTo>
                    <a:pt x="2040434" y="2305351"/>
                    <a:pt x="1948772" y="2210340"/>
                    <a:pt x="2008261" y="2281727"/>
                  </a:cubicBezTo>
                  <a:cubicBezTo>
                    <a:pt x="2028821" y="2306399"/>
                    <a:pt x="2034331" y="2307652"/>
                    <a:pt x="2059536" y="2324456"/>
                  </a:cubicBezTo>
                  <a:cubicBezTo>
                    <a:pt x="2092454" y="2373831"/>
                    <a:pt x="2057954" y="2329203"/>
                    <a:pt x="2102265" y="2367185"/>
                  </a:cubicBezTo>
                  <a:cubicBezTo>
                    <a:pt x="2114500" y="2377672"/>
                    <a:pt x="2124213" y="2390881"/>
                    <a:pt x="2136448" y="2401368"/>
                  </a:cubicBezTo>
                  <a:cubicBezTo>
                    <a:pt x="2144246" y="2408052"/>
                    <a:pt x="2154409" y="2411635"/>
                    <a:pt x="2162086" y="2418459"/>
                  </a:cubicBezTo>
                  <a:cubicBezTo>
                    <a:pt x="2180152" y="2434517"/>
                    <a:pt x="2193248" y="2456326"/>
                    <a:pt x="2213360" y="2469734"/>
                  </a:cubicBezTo>
                  <a:cubicBezTo>
                    <a:pt x="2233648" y="2483259"/>
                    <a:pt x="2254634" y="2496565"/>
                    <a:pt x="2273181" y="2512463"/>
                  </a:cubicBezTo>
                  <a:cubicBezTo>
                    <a:pt x="2327729" y="2559219"/>
                    <a:pt x="2273716" y="2516270"/>
                    <a:pt x="2315910" y="2563738"/>
                  </a:cubicBezTo>
                  <a:cubicBezTo>
                    <a:pt x="2331969" y="2581804"/>
                    <a:pt x="2350093" y="2597921"/>
                    <a:pt x="2367185" y="2615013"/>
                  </a:cubicBezTo>
                  <a:cubicBezTo>
                    <a:pt x="2375731" y="2623559"/>
                    <a:pt x="2382766" y="2633946"/>
                    <a:pt x="2392822" y="2640650"/>
                  </a:cubicBezTo>
                  <a:cubicBezTo>
                    <a:pt x="2401368" y="2646347"/>
                    <a:pt x="2410783" y="2650918"/>
                    <a:pt x="2418460" y="2657742"/>
                  </a:cubicBezTo>
                  <a:cubicBezTo>
                    <a:pt x="2436526" y="2673800"/>
                    <a:pt x="2449623" y="2695608"/>
                    <a:pt x="2469734" y="2709016"/>
                  </a:cubicBezTo>
                  <a:lnTo>
                    <a:pt x="2521009" y="2743200"/>
                  </a:lnTo>
                  <a:cubicBezTo>
                    <a:pt x="2529555" y="2748897"/>
                    <a:pt x="2539384" y="2753029"/>
                    <a:pt x="2546646" y="2760291"/>
                  </a:cubicBezTo>
                  <a:cubicBezTo>
                    <a:pt x="2581292" y="2794937"/>
                    <a:pt x="2561474" y="2780524"/>
                    <a:pt x="2606467" y="2803020"/>
                  </a:cubicBezTo>
                  <a:cubicBezTo>
                    <a:pt x="2663362" y="2859918"/>
                    <a:pt x="2602087" y="2806285"/>
                    <a:pt x="2657742" y="2837203"/>
                  </a:cubicBezTo>
                  <a:cubicBezTo>
                    <a:pt x="2675699" y="2847179"/>
                    <a:pt x="2691925" y="2859992"/>
                    <a:pt x="2709017" y="2871386"/>
                  </a:cubicBezTo>
                  <a:cubicBezTo>
                    <a:pt x="2717563" y="2877083"/>
                    <a:pt x="2725118" y="2884663"/>
                    <a:pt x="2734654" y="2888478"/>
                  </a:cubicBezTo>
                  <a:cubicBezTo>
                    <a:pt x="2757244" y="2897514"/>
                    <a:pt x="2779567" y="2907414"/>
                    <a:pt x="2803020" y="2914115"/>
                  </a:cubicBezTo>
                  <a:cubicBezTo>
                    <a:pt x="2814313" y="2917342"/>
                    <a:pt x="2825809" y="2919812"/>
                    <a:pt x="2837203" y="2922661"/>
                  </a:cubicBezTo>
                  <a:cubicBezTo>
                    <a:pt x="2845749" y="2928358"/>
                    <a:pt x="2853455" y="2935582"/>
                    <a:pt x="2862841" y="2939753"/>
                  </a:cubicBezTo>
                  <a:cubicBezTo>
                    <a:pt x="2879304" y="2947070"/>
                    <a:pt x="2897024" y="2951147"/>
                    <a:pt x="2914116" y="2956844"/>
                  </a:cubicBezTo>
                  <a:cubicBezTo>
                    <a:pt x="2922662" y="2959693"/>
                    <a:pt x="2931014" y="2963205"/>
                    <a:pt x="2939753" y="2965390"/>
                  </a:cubicBezTo>
                  <a:cubicBezTo>
                    <a:pt x="2951147" y="2968239"/>
                    <a:pt x="2962710" y="2970482"/>
                    <a:pt x="2973936" y="2973936"/>
                  </a:cubicBezTo>
                  <a:cubicBezTo>
                    <a:pt x="2999765" y="2981883"/>
                    <a:pt x="3024033" y="2996221"/>
                    <a:pt x="3050848" y="2999573"/>
                  </a:cubicBezTo>
                  <a:cubicBezTo>
                    <a:pt x="3117517" y="3007907"/>
                    <a:pt x="3158663" y="3014151"/>
                    <a:pt x="3230310" y="3016665"/>
                  </a:cubicBezTo>
                  <a:cubicBezTo>
                    <a:pt x="3355604" y="3021061"/>
                    <a:pt x="3480981" y="3022600"/>
                    <a:pt x="3606325" y="3025211"/>
                  </a:cubicBezTo>
                  <a:lnTo>
                    <a:pt x="4050706" y="3033757"/>
                  </a:lnTo>
                  <a:cubicBezTo>
                    <a:pt x="4307879" y="3057134"/>
                    <a:pt x="3903570" y="3022258"/>
                    <a:pt x="4418175" y="3050848"/>
                  </a:cubicBezTo>
                  <a:cubicBezTo>
                    <a:pt x="4429902" y="3051500"/>
                    <a:pt x="4440842" y="3057090"/>
                    <a:pt x="4452359" y="3059394"/>
                  </a:cubicBezTo>
                  <a:cubicBezTo>
                    <a:pt x="4469350" y="3062792"/>
                    <a:pt x="4486542" y="3065091"/>
                    <a:pt x="4503633" y="3067940"/>
                  </a:cubicBezTo>
                  <a:cubicBezTo>
                    <a:pt x="4560528" y="3058457"/>
                    <a:pt x="4554908" y="3076721"/>
                    <a:pt x="4554908" y="3042302"/>
                  </a:cubicBezTo>
                </a:path>
              </a:pathLst>
            </a:custGeom>
            <a:ln w="28575"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148064" y="3140968"/>
              <a:ext cx="22322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Read Values from Inhibition Experiment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979712" y="2420888"/>
            <a:ext cx="5078308" cy="3076721"/>
            <a:chOff x="1979712" y="2420888"/>
            <a:chExt cx="5078308" cy="3076721"/>
          </a:xfrm>
        </p:grpSpPr>
        <p:sp>
          <p:nvSpPr>
            <p:cNvPr id="10" name="Freeform 9"/>
            <p:cNvSpPr/>
            <p:nvPr/>
          </p:nvSpPr>
          <p:spPr bwMode="auto">
            <a:xfrm>
              <a:off x="1979712" y="2420888"/>
              <a:ext cx="4560528" cy="3076721"/>
            </a:xfrm>
            <a:custGeom>
              <a:avLst/>
              <a:gdLst>
                <a:gd name="connsiteX0" fmla="*/ 0 w 4560528"/>
                <a:gd name="connsiteY0" fmla="*/ 17091 h 3076721"/>
                <a:gd name="connsiteX1" fmla="*/ 34183 w 4560528"/>
                <a:gd name="connsiteY1" fmla="*/ 25637 h 3076721"/>
                <a:gd name="connsiteX2" fmla="*/ 555476 w 4560528"/>
                <a:gd name="connsiteY2" fmla="*/ 25637 h 3076721"/>
                <a:gd name="connsiteX3" fmla="*/ 623843 w 4560528"/>
                <a:gd name="connsiteY3" fmla="*/ 17091 h 3076721"/>
                <a:gd name="connsiteX4" fmla="*/ 666572 w 4560528"/>
                <a:gd name="connsiteY4" fmla="*/ 8545 h 3076721"/>
                <a:gd name="connsiteX5" fmla="*/ 837488 w 4560528"/>
                <a:gd name="connsiteY5" fmla="*/ 0 h 3076721"/>
                <a:gd name="connsiteX6" fmla="*/ 974220 w 4560528"/>
                <a:gd name="connsiteY6" fmla="*/ 8545 h 3076721"/>
                <a:gd name="connsiteX7" fmla="*/ 1042587 w 4560528"/>
                <a:gd name="connsiteY7" fmla="*/ 25637 h 3076721"/>
                <a:gd name="connsiteX8" fmla="*/ 1076770 w 4560528"/>
                <a:gd name="connsiteY8" fmla="*/ 34183 h 3076721"/>
                <a:gd name="connsiteX9" fmla="*/ 1093861 w 4560528"/>
                <a:gd name="connsiteY9" fmla="*/ 59820 h 3076721"/>
                <a:gd name="connsiteX10" fmla="*/ 1170774 w 4560528"/>
                <a:gd name="connsiteY10" fmla="*/ 128186 h 3076721"/>
                <a:gd name="connsiteX11" fmla="*/ 1213503 w 4560528"/>
                <a:gd name="connsiteY11" fmla="*/ 188007 h 3076721"/>
                <a:gd name="connsiteX12" fmla="*/ 1230594 w 4560528"/>
                <a:gd name="connsiteY12" fmla="*/ 213644 h 3076721"/>
                <a:gd name="connsiteX13" fmla="*/ 1239140 w 4560528"/>
                <a:gd name="connsiteY13" fmla="*/ 239282 h 3076721"/>
                <a:gd name="connsiteX14" fmla="*/ 1256232 w 4560528"/>
                <a:gd name="connsiteY14" fmla="*/ 264919 h 3076721"/>
                <a:gd name="connsiteX15" fmla="*/ 1290415 w 4560528"/>
                <a:gd name="connsiteY15" fmla="*/ 324740 h 3076721"/>
                <a:gd name="connsiteX16" fmla="*/ 1307506 w 4560528"/>
                <a:gd name="connsiteY16" fmla="*/ 376015 h 3076721"/>
                <a:gd name="connsiteX17" fmla="*/ 1324598 w 4560528"/>
                <a:gd name="connsiteY17" fmla="*/ 418744 h 3076721"/>
                <a:gd name="connsiteX18" fmla="*/ 1350235 w 4560528"/>
                <a:gd name="connsiteY18" fmla="*/ 478564 h 3076721"/>
                <a:gd name="connsiteX19" fmla="*/ 1367327 w 4560528"/>
                <a:gd name="connsiteY19" fmla="*/ 564022 h 3076721"/>
                <a:gd name="connsiteX20" fmla="*/ 1375873 w 4560528"/>
                <a:gd name="connsiteY20" fmla="*/ 606751 h 3076721"/>
                <a:gd name="connsiteX21" fmla="*/ 1384418 w 4560528"/>
                <a:gd name="connsiteY21" fmla="*/ 632388 h 3076721"/>
                <a:gd name="connsiteX22" fmla="*/ 1392964 w 4560528"/>
                <a:gd name="connsiteY22" fmla="*/ 683663 h 3076721"/>
                <a:gd name="connsiteX23" fmla="*/ 1401510 w 4560528"/>
                <a:gd name="connsiteY23" fmla="*/ 709301 h 3076721"/>
                <a:gd name="connsiteX24" fmla="*/ 1410056 w 4560528"/>
                <a:gd name="connsiteY24" fmla="*/ 743484 h 3076721"/>
                <a:gd name="connsiteX25" fmla="*/ 1418602 w 4560528"/>
                <a:gd name="connsiteY25" fmla="*/ 828942 h 3076721"/>
                <a:gd name="connsiteX26" fmla="*/ 1435693 w 4560528"/>
                <a:gd name="connsiteY26" fmla="*/ 880216 h 3076721"/>
                <a:gd name="connsiteX27" fmla="*/ 1452785 w 4560528"/>
                <a:gd name="connsiteY27" fmla="*/ 940037 h 3076721"/>
                <a:gd name="connsiteX28" fmla="*/ 1461331 w 4560528"/>
                <a:gd name="connsiteY28" fmla="*/ 991312 h 3076721"/>
                <a:gd name="connsiteX29" fmla="*/ 1469876 w 4560528"/>
                <a:gd name="connsiteY29" fmla="*/ 1016949 h 3076721"/>
                <a:gd name="connsiteX30" fmla="*/ 1478422 w 4560528"/>
                <a:gd name="connsiteY30" fmla="*/ 1068224 h 3076721"/>
                <a:gd name="connsiteX31" fmla="*/ 1504060 w 4560528"/>
                <a:gd name="connsiteY31" fmla="*/ 1110953 h 3076721"/>
                <a:gd name="connsiteX32" fmla="*/ 1521151 w 4560528"/>
                <a:gd name="connsiteY32" fmla="*/ 1187865 h 3076721"/>
                <a:gd name="connsiteX33" fmla="*/ 1546789 w 4560528"/>
                <a:gd name="connsiteY33" fmla="*/ 1256231 h 3076721"/>
                <a:gd name="connsiteX34" fmla="*/ 1580972 w 4560528"/>
                <a:gd name="connsiteY34" fmla="*/ 1358781 h 3076721"/>
                <a:gd name="connsiteX35" fmla="*/ 1589517 w 4560528"/>
                <a:gd name="connsiteY35" fmla="*/ 1384418 h 3076721"/>
                <a:gd name="connsiteX36" fmla="*/ 1598063 w 4560528"/>
                <a:gd name="connsiteY36" fmla="*/ 1418601 h 3076721"/>
                <a:gd name="connsiteX37" fmla="*/ 1615155 w 4560528"/>
                <a:gd name="connsiteY37" fmla="*/ 1444239 h 3076721"/>
                <a:gd name="connsiteX38" fmla="*/ 1640792 w 4560528"/>
                <a:gd name="connsiteY38" fmla="*/ 1538243 h 3076721"/>
                <a:gd name="connsiteX39" fmla="*/ 1657884 w 4560528"/>
                <a:gd name="connsiteY39" fmla="*/ 1563880 h 3076721"/>
                <a:gd name="connsiteX40" fmla="*/ 1666430 w 4560528"/>
                <a:gd name="connsiteY40" fmla="*/ 1615155 h 3076721"/>
                <a:gd name="connsiteX41" fmla="*/ 1683521 w 4560528"/>
                <a:gd name="connsiteY41" fmla="*/ 1666429 h 3076721"/>
                <a:gd name="connsiteX42" fmla="*/ 1700613 w 4560528"/>
                <a:gd name="connsiteY42" fmla="*/ 1717704 h 3076721"/>
                <a:gd name="connsiteX43" fmla="*/ 1709159 w 4560528"/>
                <a:gd name="connsiteY43" fmla="*/ 1743342 h 3076721"/>
                <a:gd name="connsiteX44" fmla="*/ 1726250 w 4560528"/>
                <a:gd name="connsiteY44" fmla="*/ 1803162 h 3076721"/>
                <a:gd name="connsiteX45" fmla="*/ 1734796 w 4560528"/>
                <a:gd name="connsiteY45" fmla="*/ 1837345 h 3076721"/>
                <a:gd name="connsiteX46" fmla="*/ 1751888 w 4560528"/>
                <a:gd name="connsiteY46" fmla="*/ 1862983 h 3076721"/>
                <a:gd name="connsiteX47" fmla="*/ 1777525 w 4560528"/>
                <a:gd name="connsiteY47" fmla="*/ 1914258 h 3076721"/>
                <a:gd name="connsiteX48" fmla="*/ 1786071 w 4560528"/>
                <a:gd name="connsiteY48" fmla="*/ 1939895 h 3076721"/>
                <a:gd name="connsiteX49" fmla="*/ 1803162 w 4560528"/>
                <a:gd name="connsiteY49" fmla="*/ 1965532 h 3076721"/>
                <a:gd name="connsiteX50" fmla="*/ 1820254 w 4560528"/>
                <a:gd name="connsiteY50" fmla="*/ 1999715 h 3076721"/>
                <a:gd name="connsiteX51" fmla="*/ 1837346 w 4560528"/>
                <a:gd name="connsiteY51" fmla="*/ 2042444 h 3076721"/>
                <a:gd name="connsiteX52" fmla="*/ 1862983 w 4560528"/>
                <a:gd name="connsiteY52" fmla="*/ 2068082 h 3076721"/>
                <a:gd name="connsiteX53" fmla="*/ 1880075 w 4560528"/>
                <a:gd name="connsiteY53" fmla="*/ 2093719 h 3076721"/>
                <a:gd name="connsiteX54" fmla="*/ 1905712 w 4560528"/>
                <a:gd name="connsiteY54" fmla="*/ 2153540 h 3076721"/>
                <a:gd name="connsiteX55" fmla="*/ 1931349 w 4560528"/>
                <a:gd name="connsiteY55" fmla="*/ 2179177 h 3076721"/>
                <a:gd name="connsiteX56" fmla="*/ 1965532 w 4560528"/>
                <a:gd name="connsiteY56" fmla="*/ 2230452 h 3076721"/>
                <a:gd name="connsiteX57" fmla="*/ 2008261 w 4560528"/>
                <a:gd name="connsiteY57" fmla="*/ 2281727 h 3076721"/>
                <a:gd name="connsiteX58" fmla="*/ 2059536 w 4560528"/>
                <a:gd name="connsiteY58" fmla="*/ 2324456 h 3076721"/>
                <a:gd name="connsiteX59" fmla="*/ 2102265 w 4560528"/>
                <a:gd name="connsiteY59" fmla="*/ 2367185 h 3076721"/>
                <a:gd name="connsiteX60" fmla="*/ 2136448 w 4560528"/>
                <a:gd name="connsiteY60" fmla="*/ 2401368 h 3076721"/>
                <a:gd name="connsiteX61" fmla="*/ 2162086 w 4560528"/>
                <a:gd name="connsiteY61" fmla="*/ 2418459 h 3076721"/>
                <a:gd name="connsiteX62" fmla="*/ 2213360 w 4560528"/>
                <a:gd name="connsiteY62" fmla="*/ 2469734 h 3076721"/>
                <a:gd name="connsiteX63" fmla="*/ 2273181 w 4560528"/>
                <a:gd name="connsiteY63" fmla="*/ 2512463 h 3076721"/>
                <a:gd name="connsiteX64" fmla="*/ 2315910 w 4560528"/>
                <a:gd name="connsiteY64" fmla="*/ 2563738 h 3076721"/>
                <a:gd name="connsiteX65" fmla="*/ 2367185 w 4560528"/>
                <a:gd name="connsiteY65" fmla="*/ 2615013 h 3076721"/>
                <a:gd name="connsiteX66" fmla="*/ 2392822 w 4560528"/>
                <a:gd name="connsiteY66" fmla="*/ 2640650 h 3076721"/>
                <a:gd name="connsiteX67" fmla="*/ 2418460 w 4560528"/>
                <a:gd name="connsiteY67" fmla="*/ 2657742 h 3076721"/>
                <a:gd name="connsiteX68" fmla="*/ 2469734 w 4560528"/>
                <a:gd name="connsiteY68" fmla="*/ 2709016 h 3076721"/>
                <a:gd name="connsiteX69" fmla="*/ 2521009 w 4560528"/>
                <a:gd name="connsiteY69" fmla="*/ 2743200 h 3076721"/>
                <a:gd name="connsiteX70" fmla="*/ 2546646 w 4560528"/>
                <a:gd name="connsiteY70" fmla="*/ 2760291 h 3076721"/>
                <a:gd name="connsiteX71" fmla="*/ 2606467 w 4560528"/>
                <a:gd name="connsiteY71" fmla="*/ 2803020 h 3076721"/>
                <a:gd name="connsiteX72" fmla="*/ 2657742 w 4560528"/>
                <a:gd name="connsiteY72" fmla="*/ 2837203 h 3076721"/>
                <a:gd name="connsiteX73" fmla="*/ 2709017 w 4560528"/>
                <a:gd name="connsiteY73" fmla="*/ 2871386 h 3076721"/>
                <a:gd name="connsiteX74" fmla="*/ 2734654 w 4560528"/>
                <a:gd name="connsiteY74" fmla="*/ 2888478 h 3076721"/>
                <a:gd name="connsiteX75" fmla="*/ 2803020 w 4560528"/>
                <a:gd name="connsiteY75" fmla="*/ 2914115 h 3076721"/>
                <a:gd name="connsiteX76" fmla="*/ 2837203 w 4560528"/>
                <a:gd name="connsiteY76" fmla="*/ 2922661 h 3076721"/>
                <a:gd name="connsiteX77" fmla="*/ 2862841 w 4560528"/>
                <a:gd name="connsiteY77" fmla="*/ 2939753 h 3076721"/>
                <a:gd name="connsiteX78" fmla="*/ 2914116 w 4560528"/>
                <a:gd name="connsiteY78" fmla="*/ 2956844 h 3076721"/>
                <a:gd name="connsiteX79" fmla="*/ 2939753 w 4560528"/>
                <a:gd name="connsiteY79" fmla="*/ 2965390 h 3076721"/>
                <a:gd name="connsiteX80" fmla="*/ 2973936 w 4560528"/>
                <a:gd name="connsiteY80" fmla="*/ 2973936 h 3076721"/>
                <a:gd name="connsiteX81" fmla="*/ 3050848 w 4560528"/>
                <a:gd name="connsiteY81" fmla="*/ 2999573 h 3076721"/>
                <a:gd name="connsiteX82" fmla="*/ 3230310 w 4560528"/>
                <a:gd name="connsiteY82" fmla="*/ 3016665 h 3076721"/>
                <a:gd name="connsiteX83" fmla="*/ 3606325 w 4560528"/>
                <a:gd name="connsiteY83" fmla="*/ 3025211 h 3076721"/>
                <a:gd name="connsiteX84" fmla="*/ 4050706 w 4560528"/>
                <a:gd name="connsiteY84" fmla="*/ 3033757 h 3076721"/>
                <a:gd name="connsiteX85" fmla="*/ 4418175 w 4560528"/>
                <a:gd name="connsiteY85" fmla="*/ 3050848 h 3076721"/>
                <a:gd name="connsiteX86" fmla="*/ 4452359 w 4560528"/>
                <a:gd name="connsiteY86" fmla="*/ 3059394 h 3076721"/>
                <a:gd name="connsiteX87" fmla="*/ 4503633 w 4560528"/>
                <a:gd name="connsiteY87" fmla="*/ 3067940 h 3076721"/>
                <a:gd name="connsiteX88" fmla="*/ 4554908 w 4560528"/>
                <a:gd name="connsiteY88" fmla="*/ 3042302 h 30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4560528" h="3076721">
                  <a:moveTo>
                    <a:pt x="0" y="17091"/>
                  </a:moveTo>
                  <a:cubicBezTo>
                    <a:pt x="11394" y="19940"/>
                    <a:pt x="22575" y="23851"/>
                    <a:pt x="34183" y="25637"/>
                  </a:cubicBezTo>
                  <a:cubicBezTo>
                    <a:pt x="202995" y="51609"/>
                    <a:pt x="403198" y="28565"/>
                    <a:pt x="555476" y="25637"/>
                  </a:cubicBezTo>
                  <a:cubicBezTo>
                    <a:pt x="578265" y="22788"/>
                    <a:pt x="601144" y="20583"/>
                    <a:pt x="623843" y="17091"/>
                  </a:cubicBezTo>
                  <a:cubicBezTo>
                    <a:pt x="638199" y="14882"/>
                    <a:pt x="652093" y="9703"/>
                    <a:pt x="666572" y="8545"/>
                  </a:cubicBezTo>
                  <a:cubicBezTo>
                    <a:pt x="723434" y="3996"/>
                    <a:pt x="780516" y="2848"/>
                    <a:pt x="837488" y="0"/>
                  </a:cubicBezTo>
                  <a:cubicBezTo>
                    <a:pt x="883065" y="2848"/>
                    <a:pt x="928759" y="4216"/>
                    <a:pt x="974220" y="8545"/>
                  </a:cubicBezTo>
                  <a:cubicBezTo>
                    <a:pt x="1013309" y="12268"/>
                    <a:pt x="1010905" y="16585"/>
                    <a:pt x="1042587" y="25637"/>
                  </a:cubicBezTo>
                  <a:cubicBezTo>
                    <a:pt x="1053880" y="28864"/>
                    <a:pt x="1065376" y="31334"/>
                    <a:pt x="1076770" y="34183"/>
                  </a:cubicBezTo>
                  <a:cubicBezTo>
                    <a:pt x="1082467" y="42729"/>
                    <a:pt x="1086599" y="52558"/>
                    <a:pt x="1093861" y="59820"/>
                  </a:cubicBezTo>
                  <a:cubicBezTo>
                    <a:pt x="1145229" y="111188"/>
                    <a:pt x="1099013" y="20539"/>
                    <a:pt x="1170774" y="128186"/>
                  </a:cubicBezTo>
                  <a:cubicBezTo>
                    <a:pt x="1211043" y="188594"/>
                    <a:pt x="1160516" y="113825"/>
                    <a:pt x="1213503" y="188007"/>
                  </a:cubicBezTo>
                  <a:cubicBezTo>
                    <a:pt x="1219473" y="196364"/>
                    <a:pt x="1226001" y="204458"/>
                    <a:pt x="1230594" y="213644"/>
                  </a:cubicBezTo>
                  <a:cubicBezTo>
                    <a:pt x="1234623" y="221701"/>
                    <a:pt x="1235111" y="231225"/>
                    <a:pt x="1239140" y="239282"/>
                  </a:cubicBezTo>
                  <a:cubicBezTo>
                    <a:pt x="1243733" y="248468"/>
                    <a:pt x="1251136" y="256002"/>
                    <a:pt x="1256232" y="264919"/>
                  </a:cubicBezTo>
                  <a:cubicBezTo>
                    <a:pt x="1299607" y="340825"/>
                    <a:pt x="1248768" y="262270"/>
                    <a:pt x="1290415" y="324740"/>
                  </a:cubicBezTo>
                  <a:cubicBezTo>
                    <a:pt x="1296112" y="341832"/>
                    <a:pt x="1300815" y="359287"/>
                    <a:pt x="1307506" y="376015"/>
                  </a:cubicBezTo>
                  <a:cubicBezTo>
                    <a:pt x="1313203" y="390258"/>
                    <a:pt x="1319747" y="404191"/>
                    <a:pt x="1324598" y="418744"/>
                  </a:cubicBezTo>
                  <a:cubicBezTo>
                    <a:pt x="1342993" y="473928"/>
                    <a:pt x="1320195" y="433503"/>
                    <a:pt x="1350235" y="478564"/>
                  </a:cubicBezTo>
                  <a:cubicBezTo>
                    <a:pt x="1366981" y="579040"/>
                    <a:pt x="1350329" y="487532"/>
                    <a:pt x="1367327" y="564022"/>
                  </a:cubicBezTo>
                  <a:cubicBezTo>
                    <a:pt x="1370478" y="578201"/>
                    <a:pt x="1372350" y="592660"/>
                    <a:pt x="1375873" y="606751"/>
                  </a:cubicBezTo>
                  <a:cubicBezTo>
                    <a:pt x="1378058" y="615490"/>
                    <a:pt x="1382464" y="623595"/>
                    <a:pt x="1384418" y="632388"/>
                  </a:cubicBezTo>
                  <a:cubicBezTo>
                    <a:pt x="1388177" y="649303"/>
                    <a:pt x="1389205" y="666748"/>
                    <a:pt x="1392964" y="683663"/>
                  </a:cubicBezTo>
                  <a:cubicBezTo>
                    <a:pt x="1394918" y="692457"/>
                    <a:pt x="1399035" y="700639"/>
                    <a:pt x="1401510" y="709301"/>
                  </a:cubicBezTo>
                  <a:cubicBezTo>
                    <a:pt x="1404737" y="720594"/>
                    <a:pt x="1407207" y="732090"/>
                    <a:pt x="1410056" y="743484"/>
                  </a:cubicBezTo>
                  <a:cubicBezTo>
                    <a:pt x="1412905" y="771970"/>
                    <a:pt x="1413326" y="800804"/>
                    <a:pt x="1418602" y="828942"/>
                  </a:cubicBezTo>
                  <a:cubicBezTo>
                    <a:pt x="1421922" y="846649"/>
                    <a:pt x="1430744" y="862893"/>
                    <a:pt x="1435693" y="880216"/>
                  </a:cubicBezTo>
                  <a:cubicBezTo>
                    <a:pt x="1441390" y="900156"/>
                    <a:pt x="1448122" y="919830"/>
                    <a:pt x="1452785" y="940037"/>
                  </a:cubicBezTo>
                  <a:cubicBezTo>
                    <a:pt x="1456681" y="956921"/>
                    <a:pt x="1457572" y="974397"/>
                    <a:pt x="1461331" y="991312"/>
                  </a:cubicBezTo>
                  <a:cubicBezTo>
                    <a:pt x="1463285" y="1000105"/>
                    <a:pt x="1467922" y="1008156"/>
                    <a:pt x="1469876" y="1016949"/>
                  </a:cubicBezTo>
                  <a:cubicBezTo>
                    <a:pt x="1473635" y="1033864"/>
                    <a:pt x="1472500" y="1051940"/>
                    <a:pt x="1478422" y="1068224"/>
                  </a:cubicBezTo>
                  <a:cubicBezTo>
                    <a:pt x="1484099" y="1083834"/>
                    <a:pt x="1495514" y="1096710"/>
                    <a:pt x="1504060" y="1110953"/>
                  </a:cubicBezTo>
                  <a:cubicBezTo>
                    <a:pt x="1509935" y="1140330"/>
                    <a:pt x="1513103" y="1159700"/>
                    <a:pt x="1521151" y="1187865"/>
                  </a:cubicBezTo>
                  <a:cubicBezTo>
                    <a:pt x="1530501" y="1220590"/>
                    <a:pt x="1533243" y="1217852"/>
                    <a:pt x="1546789" y="1256231"/>
                  </a:cubicBezTo>
                  <a:cubicBezTo>
                    <a:pt x="1558781" y="1290209"/>
                    <a:pt x="1569578" y="1324598"/>
                    <a:pt x="1580972" y="1358781"/>
                  </a:cubicBezTo>
                  <a:cubicBezTo>
                    <a:pt x="1583820" y="1367327"/>
                    <a:pt x="1587332" y="1375679"/>
                    <a:pt x="1589517" y="1384418"/>
                  </a:cubicBezTo>
                  <a:cubicBezTo>
                    <a:pt x="1592366" y="1395812"/>
                    <a:pt x="1593436" y="1407806"/>
                    <a:pt x="1598063" y="1418601"/>
                  </a:cubicBezTo>
                  <a:cubicBezTo>
                    <a:pt x="1602109" y="1428042"/>
                    <a:pt x="1609458" y="1435693"/>
                    <a:pt x="1615155" y="1444239"/>
                  </a:cubicBezTo>
                  <a:cubicBezTo>
                    <a:pt x="1619741" y="1467168"/>
                    <a:pt x="1628402" y="1519659"/>
                    <a:pt x="1640792" y="1538243"/>
                  </a:cubicBezTo>
                  <a:lnTo>
                    <a:pt x="1657884" y="1563880"/>
                  </a:lnTo>
                  <a:cubicBezTo>
                    <a:pt x="1660733" y="1580972"/>
                    <a:pt x="1662228" y="1598345"/>
                    <a:pt x="1666430" y="1615155"/>
                  </a:cubicBezTo>
                  <a:cubicBezTo>
                    <a:pt x="1670799" y="1632633"/>
                    <a:pt x="1677824" y="1649338"/>
                    <a:pt x="1683521" y="1666429"/>
                  </a:cubicBezTo>
                  <a:lnTo>
                    <a:pt x="1700613" y="1717704"/>
                  </a:lnTo>
                  <a:cubicBezTo>
                    <a:pt x="1703462" y="1726250"/>
                    <a:pt x="1706974" y="1734603"/>
                    <a:pt x="1709159" y="1743342"/>
                  </a:cubicBezTo>
                  <a:cubicBezTo>
                    <a:pt x="1735859" y="1850151"/>
                    <a:pt x="1701741" y="1717384"/>
                    <a:pt x="1726250" y="1803162"/>
                  </a:cubicBezTo>
                  <a:cubicBezTo>
                    <a:pt x="1729477" y="1814455"/>
                    <a:pt x="1730169" y="1826550"/>
                    <a:pt x="1734796" y="1837345"/>
                  </a:cubicBezTo>
                  <a:cubicBezTo>
                    <a:pt x="1738842" y="1846786"/>
                    <a:pt x="1746191" y="1854437"/>
                    <a:pt x="1751888" y="1862983"/>
                  </a:cubicBezTo>
                  <a:cubicBezTo>
                    <a:pt x="1773363" y="1927414"/>
                    <a:pt x="1744396" y="1848001"/>
                    <a:pt x="1777525" y="1914258"/>
                  </a:cubicBezTo>
                  <a:cubicBezTo>
                    <a:pt x="1781554" y="1922315"/>
                    <a:pt x="1782043" y="1931838"/>
                    <a:pt x="1786071" y="1939895"/>
                  </a:cubicBezTo>
                  <a:cubicBezTo>
                    <a:pt x="1790664" y="1949081"/>
                    <a:pt x="1798066" y="1956615"/>
                    <a:pt x="1803162" y="1965532"/>
                  </a:cubicBezTo>
                  <a:cubicBezTo>
                    <a:pt x="1809482" y="1976593"/>
                    <a:pt x="1815080" y="1988074"/>
                    <a:pt x="1820254" y="1999715"/>
                  </a:cubicBezTo>
                  <a:cubicBezTo>
                    <a:pt x="1826484" y="2013733"/>
                    <a:pt x="1829216" y="2029435"/>
                    <a:pt x="1837346" y="2042444"/>
                  </a:cubicBezTo>
                  <a:cubicBezTo>
                    <a:pt x="1843751" y="2052693"/>
                    <a:pt x="1855246" y="2058798"/>
                    <a:pt x="1862983" y="2068082"/>
                  </a:cubicBezTo>
                  <a:cubicBezTo>
                    <a:pt x="1869558" y="2075972"/>
                    <a:pt x="1874378" y="2085173"/>
                    <a:pt x="1880075" y="2093719"/>
                  </a:cubicBezTo>
                  <a:cubicBezTo>
                    <a:pt x="1887049" y="2114644"/>
                    <a:pt x="1892509" y="2135056"/>
                    <a:pt x="1905712" y="2153540"/>
                  </a:cubicBezTo>
                  <a:cubicBezTo>
                    <a:pt x="1912737" y="2163374"/>
                    <a:pt x="1923929" y="2169637"/>
                    <a:pt x="1931349" y="2179177"/>
                  </a:cubicBezTo>
                  <a:cubicBezTo>
                    <a:pt x="1943960" y="2195392"/>
                    <a:pt x="1951007" y="2215927"/>
                    <a:pt x="1965532" y="2230452"/>
                  </a:cubicBezTo>
                  <a:cubicBezTo>
                    <a:pt x="2040434" y="2305351"/>
                    <a:pt x="1948772" y="2210340"/>
                    <a:pt x="2008261" y="2281727"/>
                  </a:cubicBezTo>
                  <a:cubicBezTo>
                    <a:pt x="2028821" y="2306399"/>
                    <a:pt x="2034331" y="2307652"/>
                    <a:pt x="2059536" y="2324456"/>
                  </a:cubicBezTo>
                  <a:cubicBezTo>
                    <a:pt x="2092454" y="2373831"/>
                    <a:pt x="2057954" y="2329203"/>
                    <a:pt x="2102265" y="2367185"/>
                  </a:cubicBezTo>
                  <a:cubicBezTo>
                    <a:pt x="2114500" y="2377672"/>
                    <a:pt x="2124213" y="2390881"/>
                    <a:pt x="2136448" y="2401368"/>
                  </a:cubicBezTo>
                  <a:cubicBezTo>
                    <a:pt x="2144246" y="2408052"/>
                    <a:pt x="2154409" y="2411635"/>
                    <a:pt x="2162086" y="2418459"/>
                  </a:cubicBezTo>
                  <a:cubicBezTo>
                    <a:pt x="2180152" y="2434517"/>
                    <a:pt x="2193248" y="2456326"/>
                    <a:pt x="2213360" y="2469734"/>
                  </a:cubicBezTo>
                  <a:cubicBezTo>
                    <a:pt x="2233648" y="2483259"/>
                    <a:pt x="2254634" y="2496565"/>
                    <a:pt x="2273181" y="2512463"/>
                  </a:cubicBezTo>
                  <a:cubicBezTo>
                    <a:pt x="2327729" y="2559219"/>
                    <a:pt x="2273716" y="2516270"/>
                    <a:pt x="2315910" y="2563738"/>
                  </a:cubicBezTo>
                  <a:cubicBezTo>
                    <a:pt x="2331969" y="2581804"/>
                    <a:pt x="2350093" y="2597921"/>
                    <a:pt x="2367185" y="2615013"/>
                  </a:cubicBezTo>
                  <a:cubicBezTo>
                    <a:pt x="2375731" y="2623559"/>
                    <a:pt x="2382766" y="2633946"/>
                    <a:pt x="2392822" y="2640650"/>
                  </a:cubicBezTo>
                  <a:cubicBezTo>
                    <a:pt x="2401368" y="2646347"/>
                    <a:pt x="2410783" y="2650918"/>
                    <a:pt x="2418460" y="2657742"/>
                  </a:cubicBezTo>
                  <a:cubicBezTo>
                    <a:pt x="2436526" y="2673800"/>
                    <a:pt x="2449623" y="2695608"/>
                    <a:pt x="2469734" y="2709016"/>
                  </a:cubicBezTo>
                  <a:lnTo>
                    <a:pt x="2521009" y="2743200"/>
                  </a:lnTo>
                  <a:cubicBezTo>
                    <a:pt x="2529555" y="2748897"/>
                    <a:pt x="2539384" y="2753029"/>
                    <a:pt x="2546646" y="2760291"/>
                  </a:cubicBezTo>
                  <a:cubicBezTo>
                    <a:pt x="2581292" y="2794937"/>
                    <a:pt x="2561474" y="2780524"/>
                    <a:pt x="2606467" y="2803020"/>
                  </a:cubicBezTo>
                  <a:cubicBezTo>
                    <a:pt x="2663362" y="2859918"/>
                    <a:pt x="2602087" y="2806285"/>
                    <a:pt x="2657742" y="2837203"/>
                  </a:cubicBezTo>
                  <a:cubicBezTo>
                    <a:pt x="2675699" y="2847179"/>
                    <a:pt x="2691925" y="2859992"/>
                    <a:pt x="2709017" y="2871386"/>
                  </a:cubicBezTo>
                  <a:cubicBezTo>
                    <a:pt x="2717563" y="2877083"/>
                    <a:pt x="2725118" y="2884663"/>
                    <a:pt x="2734654" y="2888478"/>
                  </a:cubicBezTo>
                  <a:cubicBezTo>
                    <a:pt x="2757244" y="2897514"/>
                    <a:pt x="2779567" y="2907414"/>
                    <a:pt x="2803020" y="2914115"/>
                  </a:cubicBezTo>
                  <a:cubicBezTo>
                    <a:pt x="2814313" y="2917342"/>
                    <a:pt x="2825809" y="2919812"/>
                    <a:pt x="2837203" y="2922661"/>
                  </a:cubicBezTo>
                  <a:cubicBezTo>
                    <a:pt x="2845749" y="2928358"/>
                    <a:pt x="2853455" y="2935582"/>
                    <a:pt x="2862841" y="2939753"/>
                  </a:cubicBezTo>
                  <a:cubicBezTo>
                    <a:pt x="2879304" y="2947070"/>
                    <a:pt x="2897024" y="2951147"/>
                    <a:pt x="2914116" y="2956844"/>
                  </a:cubicBezTo>
                  <a:cubicBezTo>
                    <a:pt x="2922662" y="2959693"/>
                    <a:pt x="2931014" y="2963205"/>
                    <a:pt x="2939753" y="2965390"/>
                  </a:cubicBezTo>
                  <a:cubicBezTo>
                    <a:pt x="2951147" y="2968239"/>
                    <a:pt x="2962710" y="2970482"/>
                    <a:pt x="2973936" y="2973936"/>
                  </a:cubicBezTo>
                  <a:cubicBezTo>
                    <a:pt x="2999765" y="2981883"/>
                    <a:pt x="3024033" y="2996221"/>
                    <a:pt x="3050848" y="2999573"/>
                  </a:cubicBezTo>
                  <a:cubicBezTo>
                    <a:pt x="3117517" y="3007907"/>
                    <a:pt x="3158663" y="3014151"/>
                    <a:pt x="3230310" y="3016665"/>
                  </a:cubicBezTo>
                  <a:cubicBezTo>
                    <a:pt x="3355604" y="3021061"/>
                    <a:pt x="3480981" y="3022600"/>
                    <a:pt x="3606325" y="3025211"/>
                  </a:cubicBezTo>
                  <a:lnTo>
                    <a:pt x="4050706" y="3033757"/>
                  </a:lnTo>
                  <a:cubicBezTo>
                    <a:pt x="4307879" y="3057134"/>
                    <a:pt x="3903570" y="3022258"/>
                    <a:pt x="4418175" y="3050848"/>
                  </a:cubicBezTo>
                  <a:cubicBezTo>
                    <a:pt x="4429902" y="3051500"/>
                    <a:pt x="4440842" y="3057090"/>
                    <a:pt x="4452359" y="3059394"/>
                  </a:cubicBezTo>
                  <a:cubicBezTo>
                    <a:pt x="4469350" y="3062792"/>
                    <a:pt x="4486542" y="3065091"/>
                    <a:pt x="4503633" y="3067940"/>
                  </a:cubicBezTo>
                  <a:cubicBezTo>
                    <a:pt x="4560528" y="3058457"/>
                    <a:pt x="4554908" y="3076721"/>
                    <a:pt x="4554908" y="3042302"/>
                  </a:cubicBezTo>
                </a:path>
              </a:pathLst>
            </a:custGeom>
            <a:ln w="28575">
              <a:solidFill>
                <a:schemeClr val="accent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796136" y="3933056"/>
              <a:ext cx="1261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1"/>
                  </a:solidFill>
                </a:rPr>
                <a:t>Cell Count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974079" y="2435551"/>
            <a:ext cx="5443981" cy="2442901"/>
            <a:chOff x="1974079" y="2435551"/>
            <a:chExt cx="5443981" cy="2442901"/>
          </a:xfrm>
        </p:grpSpPr>
        <p:sp>
          <p:nvSpPr>
            <p:cNvPr id="11" name="Freeform 10"/>
            <p:cNvSpPr/>
            <p:nvPr/>
          </p:nvSpPr>
          <p:spPr bwMode="auto">
            <a:xfrm>
              <a:off x="1974079" y="2435551"/>
              <a:ext cx="4697046" cy="461473"/>
            </a:xfrm>
            <a:custGeom>
              <a:avLst/>
              <a:gdLst>
                <a:gd name="connsiteX0" fmla="*/ 0 w 4697046"/>
                <a:gd name="connsiteY0" fmla="*/ 8546 h 461473"/>
                <a:gd name="connsiteX1" fmla="*/ 136732 w 4697046"/>
                <a:gd name="connsiteY1" fmla="*/ 25638 h 461473"/>
                <a:gd name="connsiteX2" fmla="*/ 162370 w 4697046"/>
                <a:gd name="connsiteY2" fmla="*/ 17092 h 461473"/>
                <a:gd name="connsiteX3" fmla="*/ 213644 w 4697046"/>
                <a:gd name="connsiteY3" fmla="*/ 25638 h 461473"/>
                <a:gd name="connsiteX4" fmla="*/ 487110 w 4697046"/>
                <a:gd name="connsiteY4" fmla="*/ 34184 h 461473"/>
                <a:gd name="connsiteX5" fmla="*/ 837487 w 4697046"/>
                <a:gd name="connsiteY5" fmla="*/ 25638 h 461473"/>
                <a:gd name="connsiteX6" fmla="*/ 863125 w 4697046"/>
                <a:gd name="connsiteY6" fmla="*/ 17092 h 461473"/>
                <a:gd name="connsiteX7" fmla="*/ 974220 w 4697046"/>
                <a:gd name="connsiteY7" fmla="*/ 0 h 461473"/>
                <a:gd name="connsiteX8" fmla="*/ 1136590 w 4697046"/>
                <a:gd name="connsiteY8" fmla="*/ 8546 h 461473"/>
                <a:gd name="connsiteX9" fmla="*/ 1179319 w 4697046"/>
                <a:gd name="connsiteY9" fmla="*/ 25638 h 461473"/>
                <a:gd name="connsiteX10" fmla="*/ 1281869 w 4697046"/>
                <a:gd name="connsiteY10" fmla="*/ 34184 h 461473"/>
                <a:gd name="connsiteX11" fmla="*/ 1350235 w 4697046"/>
                <a:gd name="connsiteY11" fmla="*/ 51275 h 461473"/>
                <a:gd name="connsiteX12" fmla="*/ 1401510 w 4697046"/>
                <a:gd name="connsiteY12" fmla="*/ 68367 h 461473"/>
                <a:gd name="connsiteX13" fmla="*/ 1580971 w 4697046"/>
                <a:gd name="connsiteY13" fmla="*/ 76913 h 461473"/>
                <a:gd name="connsiteX14" fmla="*/ 2085173 w 4697046"/>
                <a:gd name="connsiteY14" fmla="*/ 76913 h 461473"/>
                <a:gd name="connsiteX15" fmla="*/ 2179177 w 4697046"/>
                <a:gd name="connsiteY15" fmla="*/ 85458 h 461473"/>
                <a:gd name="connsiteX16" fmla="*/ 2717562 w 4697046"/>
                <a:gd name="connsiteY16" fmla="*/ 85458 h 461473"/>
                <a:gd name="connsiteX17" fmla="*/ 2888478 w 4697046"/>
                <a:gd name="connsiteY17" fmla="*/ 76913 h 461473"/>
                <a:gd name="connsiteX18" fmla="*/ 3435409 w 4697046"/>
                <a:gd name="connsiteY18" fmla="*/ 85458 h 461473"/>
                <a:gd name="connsiteX19" fmla="*/ 3469592 w 4697046"/>
                <a:gd name="connsiteY19" fmla="*/ 94004 h 461473"/>
                <a:gd name="connsiteX20" fmla="*/ 4050706 w 4697046"/>
                <a:gd name="connsiteY20" fmla="*/ 111096 h 461473"/>
                <a:gd name="connsiteX21" fmla="*/ 4110527 w 4697046"/>
                <a:gd name="connsiteY21" fmla="*/ 119642 h 461473"/>
                <a:gd name="connsiteX22" fmla="*/ 4170347 w 4697046"/>
                <a:gd name="connsiteY22" fmla="*/ 136733 h 461473"/>
                <a:gd name="connsiteX23" fmla="*/ 4238714 w 4697046"/>
                <a:gd name="connsiteY23" fmla="*/ 153825 h 461473"/>
                <a:gd name="connsiteX24" fmla="*/ 4341263 w 4697046"/>
                <a:gd name="connsiteY24" fmla="*/ 188008 h 461473"/>
                <a:gd name="connsiteX25" fmla="*/ 4418175 w 4697046"/>
                <a:gd name="connsiteY25" fmla="*/ 213645 h 461473"/>
                <a:gd name="connsiteX26" fmla="*/ 4443813 w 4697046"/>
                <a:gd name="connsiteY26" fmla="*/ 222191 h 461473"/>
                <a:gd name="connsiteX27" fmla="*/ 4469450 w 4697046"/>
                <a:gd name="connsiteY27" fmla="*/ 230737 h 461473"/>
                <a:gd name="connsiteX28" fmla="*/ 4529271 w 4697046"/>
                <a:gd name="connsiteY28" fmla="*/ 282012 h 461473"/>
                <a:gd name="connsiteX29" fmla="*/ 4554908 w 4697046"/>
                <a:gd name="connsiteY29" fmla="*/ 307649 h 461473"/>
                <a:gd name="connsiteX30" fmla="*/ 4606183 w 4697046"/>
                <a:gd name="connsiteY30" fmla="*/ 341832 h 461473"/>
                <a:gd name="connsiteX31" fmla="*/ 4640366 w 4697046"/>
                <a:gd name="connsiteY31" fmla="*/ 367470 h 461473"/>
                <a:gd name="connsiteX32" fmla="*/ 4691641 w 4697046"/>
                <a:gd name="connsiteY32" fmla="*/ 410199 h 461473"/>
                <a:gd name="connsiteX33" fmla="*/ 4691641 w 4697046"/>
                <a:gd name="connsiteY33" fmla="*/ 461473 h 461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697046" h="461473">
                  <a:moveTo>
                    <a:pt x="0" y="8546"/>
                  </a:moveTo>
                  <a:cubicBezTo>
                    <a:pt x="45577" y="14243"/>
                    <a:pt x="90863" y="23224"/>
                    <a:pt x="136732" y="25638"/>
                  </a:cubicBezTo>
                  <a:cubicBezTo>
                    <a:pt x="145728" y="26111"/>
                    <a:pt x="153362" y="17092"/>
                    <a:pt x="162370" y="17092"/>
                  </a:cubicBezTo>
                  <a:cubicBezTo>
                    <a:pt x="179697" y="17092"/>
                    <a:pt x="196341" y="24727"/>
                    <a:pt x="213644" y="25638"/>
                  </a:cubicBezTo>
                  <a:cubicBezTo>
                    <a:pt x="304718" y="30431"/>
                    <a:pt x="395955" y="31335"/>
                    <a:pt x="487110" y="34184"/>
                  </a:cubicBezTo>
                  <a:cubicBezTo>
                    <a:pt x="603902" y="31335"/>
                    <a:pt x="720780" y="30943"/>
                    <a:pt x="837487" y="25638"/>
                  </a:cubicBezTo>
                  <a:cubicBezTo>
                    <a:pt x="846486" y="25229"/>
                    <a:pt x="854386" y="19277"/>
                    <a:pt x="863125" y="17092"/>
                  </a:cubicBezTo>
                  <a:cubicBezTo>
                    <a:pt x="902275" y="7304"/>
                    <a:pt x="932707" y="5189"/>
                    <a:pt x="974220" y="0"/>
                  </a:cubicBezTo>
                  <a:cubicBezTo>
                    <a:pt x="1028343" y="2849"/>
                    <a:pt x="1082810" y="1823"/>
                    <a:pt x="1136590" y="8546"/>
                  </a:cubicBezTo>
                  <a:cubicBezTo>
                    <a:pt x="1151812" y="10449"/>
                    <a:pt x="1164212" y="22972"/>
                    <a:pt x="1179319" y="25638"/>
                  </a:cubicBezTo>
                  <a:cubicBezTo>
                    <a:pt x="1213099" y="31599"/>
                    <a:pt x="1247686" y="31335"/>
                    <a:pt x="1281869" y="34184"/>
                  </a:cubicBezTo>
                  <a:cubicBezTo>
                    <a:pt x="1359678" y="60118"/>
                    <a:pt x="1236765" y="20328"/>
                    <a:pt x="1350235" y="51275"/>
                  </a:cubicBezTo>
                  <a:cubicBezTo>
                    <a:pt x="1367616" y="56015"/>
                    <a:pt x="1383514" y="67510"/>
                    <a:pt x="1401510" y="68367"/>
                  </a:cubicBezTo>
                  <a:lnTo>
                    <a:pt x="1580971" y="76913"/>
                  </a:lnTo>
                  <a:cubicBezTo>
                    <a:pt x="1778725" y="116460"/>
                    <a:pt x="1565104" y="76913"/>
                    <a:pt x="2085173" y="76913"/>
                  </a:cubicBezTo>
                  <a:cubicBezTo>
                    <a:pt x="2116637" y="76913"/>
                    <a:pt x="2147842" y="82610"/>
                    <a:pt x="2179177" y="85458"/>
                  </a:cubicBezTo>
                  <a:cubicBezTo>
                    <a:pt x="2382271" y="126078"/>
                    <a:pt x="2226372" y="98052"/>
                    <a:pt x="2717562" y="85458"/>
                  </a:cubicBezTo>
                  <a:cubicBezTo>
                    <a:pt x="2774586" y="83996"/>
                    <a:pt x="2831506" y="79761"/>
                    <a:pt x="2888478" y="76913"/>
                  </a:cubicBezTo>
                  <a:lnTo>
                    <a:pt x="3435409" y="85458"/>
                  </a:lnTo>
                  <a:cubicBezTo>
                    <a:pt x="3447149" y="85803"/>
                    <a:pt x="3457857" y="93515"/>
                    <a:pt x="3469592" y="94004"/>
                  </a:cubicBezTo>
                  <a:cubicBezTo>
                    <a:pt x="3663212" y="102072"/>
                    <a:pt x="4050706" y="111096"/>
                    <a:pt x="4050706" y="111096"/>
                  </a:cubicBezTo>
                  <a:cubicBezTo>
                    <a:pt x="4070646" y="113945"/>
                    <a:pt x="4090709" y="116039"/>
                    <a:pt x="4110527" y="119642"/>
                  </a:cubicBezTo>
                  <a:cubicBezTo>
                    <a:pt x="4153238" y="127407"/>
                    <a:pt x="4133730" y="126746"/>
                    <a:pt x="4170347" y="136733"/>
                  </a:cubicBezTo>
                  <a:cubicBezTo>
                    <a:pt x="4193010" y="142914"/>
                    <a:pt x="4216429" y="146397"/>
                    <a:pt x="4238714" y="153825"/>
                  </a:cubicBezTo>
                  <a:lnTo>
                    <a:pt x="4341263" y="188008"/>
                  </a:lnTo>
                  <a:lnTo>
                    <a:pt x="4418175" y="213645"/>
                  </a:lnTo>
                  <a:lnTo>
                    <a:pt x="4443813" y="222191"/>
                  </a:lnTo>
                  <a:lnTo>
                    <a:pt x="4469450" y="230737"/>
                  </a:lnTo>
                  <a:cubicBezTo>
                    <a:pt x="4520889" y="299323"/>
                    <a:pt x="4466106" y="236894"/>
                    <a:pt x="4529271" y="282012"/>
                  </a:cubicBezTo>
                  <a:cubicBezTo>
                    <a:pt x="4539105" y="289036"/>
                    <a:pt x="4545368" y="300229"/>
                    <a:pt x="4554908" y="307649"/>
                  </a:cubicBezTo>
                  <a:cubicBezTo>
                    <a:pt x="4571123" y="320260"/>
                    <a:pt x="4589750" y="329507"/>
                    <a:pt x="4606183" y="341832"/>
                  </a:cubicBezTo>
                  <a:cubicBezTo>
                    <a:pt x="4617577" y="350378"/>
                    <a:pt x="4628776" y="359191"/>
                    <a:pt x="4640366" y="367470"/>
                  </a:cubicBezTo>
                  <a:cubicBezTo>
                    <a:pt x="4652339" y="376022"/>
                    <a:pt x="4686653" y="395235"/>
                    <a:pt x="4691641" y="410199"/>
                  </a:cubicBezTo>
                  <a:cubicBezTo>
                    <a:pt x="4697046" y="426413"/>
                    <a:pt x="4691641" y="444382"/>
                    <a:pt x="4691641" y="461473"/>
                  </a:cubicBezTo>
                </a:path>
              </a:pathLst>
            </a:cu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156176" y="4509120"/>
              <a:ext cx="1261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27E54B"/>
                  </a:solidFill>
                </a:rPr>
                <a:t>Cell Count</a:t>
              </a:r>
              <a:endParaRPr lang="en-US" dirty="0">
                <a:solidFill>
                  <a:srgbClr val="27E54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03106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 sz="quarter"/>
          </p:nvPr>
        </p:nvSpPr>
        <p:spPr>
          <a:xfrm>
            <a:off x="914400" y="2060848"/>
            <a:ext cx="7315200" cy="1944216"/>
          </a:xfrm>
        </p:spPr>
        <p:txBody>
          <a:bodyPr/>
          <a:lstStyle/>
          <a:p>
            <a:r>
              <a:rPr lang="en-US" dirty="0" smtClean="0"/>
              <a:t>Many cell based assays require Microplate Readers </a:t>
            </a:r>
            <a:r>
              <a:rPr lang="en-US" u="sng" dirty="0" smtClean="0"/>
              <a:t>and</a:t>
            </a:r>
            <a:r>
              <a:rPr lang="en-US" dirty="0" smtClean="0"/>
              <a:t> Imaging Instrumentation for effective interpretation of data.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Microplate Based Assays</a:t>
            </a:r>
            <a:endParaRPr lang="en-US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88975" y="1899821"/>
            <a:ext cx="2682825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>
              <a:buClr>
                <a:srgbClr val="990000"/>
              </a:buClr>
            </a:pPr>
            <a:r>
              <a:rPr lang="en-US" sz="1200" b="1" dirty="0" smtClean="0">
                <a:latin typeface="+mn-lt"/>
              </a:rPr>
              <a:t>Multimode Detection Applications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endParaRPr lang="en-US" sz="1000" dirty="0" smtClean="0">
              <a:latin typeface="+mn-lt"/>
            </a:endParaRP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Apoptosis</a:t>
            </a:r>
            <a:endParaRPr lang="en-US" sz="1000" dirty="0">
              <a:latin typeface="+mn-lt"/>
            </a:endParaRP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Bacterial adhesion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err="1">
                <a:latin typeface="+mn-lt"/>
              </a:rPr>
              <a:t>Biofuel</a:t>
            </a:r>
            <a:r>
              <a:rPr lang="en-US" sz="1000" dirty="0">
                <a:latin typeface="+mn-lt"/>
              </a:rPr>
              <a:t> research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Calcium mobilization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Cell adhesion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Cell expression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Cell proliferation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Cell viability &amp; </a:t>
            </a:r>
            <a:r>
              <a:rPr lang="en-US" sz="1000" dirty="0" err="1">
                <a:latin typeface="+mn-lt"/>
              </a:rPr>
              <a:t>cytotoxcity</a:t>
            </a:r>
            <a:endParaRPr lang="en-US" sz="1000" dirty="0">
              <a:latin typeface="+mn-lt"/>
            </a:endParaRP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err="1">
                <a:latin typeface="+mn-lt"/>
              </a:rPr>
              <a:t>Chemotaxis</a:t>
            </a:r>
            <a:endParaRPr lang="en-US" sz="1000" dirty="0">
              <a:latin typeface="+mn-lt"/>
            </a:endParaRP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err="1">
                <a:latin typeface="+mn-lt"/>
              </a:rPr>
              <a:t>Colorimeric</a:t>
            </a:r>
            <a:r>
              <a:rPr lang="en-US" sz="1000" dirty="0">
                <a:latin typeface="+mn-lt"/>
              </a:rPr>
              <a:t> assays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err="1">
                <a:latin typeface="+mn-lt"/>
              </a:rPr>
              <a:t>Cytochrome</a:t>
            </a:r>
            <a:r>
              <a:rPr lang="en-US" sz="1000" dirty="0">
                <a:latin typeface="+mn-lt"/>
              </a:rPr>
              <a:t> P450 </a:t>
            </a:r>
            <a:r>
              <a:rPr lang="en-US" sz="1000" dirty="0" smtClean="0">
                <a:latin typeface="+mn-lt"/>
              </a:rPr>
              <a:t>induction/inhibition</a:t>
            </a:r>
            <a:endParaRPr lang="en-US" sz="1000" dirty="0">
              <a:latin typeface="+mn-lt"/>
            </a:endParaRP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Cytokine analysis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DNA quantification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err="1">
                <a:latin typeface="+mn-lt"/>
              </a:rPr>
              <a:t>eGFP</a:t>
            </a:r>
            <a:r>
              <a:rPr lang="en-US" sz="1000" dirty="0">
                <a:latin typeface="+mn-lt"/>
              </a:rPr>
              <a:t> quantification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ELISA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Enzyme activity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Enzyme kinetics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err="1">
                <a:latin typeface="+mn-lt"/>
              </a:rPr>
              <a:t>Epigenetics</a:t>
            </a:r>
            <a:endParaRPr lang="en-US" sz="1000" dirty="0">
              <a:latin typeface="+mn-lt"/>
            </a:endParaRP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Immunoassays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err="1">
                <a:latin typeface="+mn-lt"/>
              </a:rPr>
              <a:t>Kinase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smtClean="0">
                <a:latin typeface="+mn-lt"/>
              </a:rPr>
              <a:t>assays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Kinetic yeast growth profiles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Live cell analysis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Metabolic activity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Mitochondrial membrane potential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NADH/NADPH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Na</a:t>
            </a:r>
            <a:r>
              <a:rPr lang="en-US" sz="1000" baseline="30000" dirty="0" smtClean="0">
                <a:latin typeface="+mn-lt"/>
              </a:rPr>
              <a:t>+</a:t>
            </a:r>
            <a:r>
              <a:rPr lang="en-US" sz="1000" dirty="0" smtClean="0">
                <a:latin typeface="+mn-lt"/>
              </a:rPr>
              <a:t>/H</a:t>
            </a:r>
            <a:r>
              <a:rPr lang="en-US" sz="1000" baseline="30000" dirty="0" smtClean="0">
                <a:latin typeface="+mn-lt"/>
              </a:rPr>
              <a:t>+</a:t>
            </a:r>
            <a:r>
              <a:rPr lang="en-US" sz="1000" dirty="0" smtClean="0">
                <a:latin typeface="+mn-lt"/>
              </a:rPr>
              <a:t> exchange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Nucleic acid quantification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endParaRPr lang="en-US" sz="1000" dirty="0" smtClean="0">
              <a:latin typeface="+mn-lt"/>
            </a:endParaRP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endParaRPr lang="en-US" sz="1000" dirty="0" smtClean="0">
              <a:latin typeface="+mn-lt"/>
            </a:endParaRP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endParaRPr lang="en-US" sz="1000" dirty="0">
              <a:latin typeface="+mn-lt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960975" y="2054327"/>
            <a:ext cx="260162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endParaRPr lang="en-US" sz="1000" dirty="0" smtClean="0">
              <a:latin typeface="+mn-lt"/>
            </a:endParaRP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Oxidative burst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Oxidation reactions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PAMPA</a:t>
            </a:r>
            <a:endParaRPr lang="en-US" sz="1000" dirty="0">
              <a:latin typeface="+mn-lt"/>
            </a:endParaRP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PCR product quantification &amp; quality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Protease activity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Protein aggregation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Protein quantification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Receptor binding studies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Reporter gene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Signal transduction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Single Nucleotide Polymorphisms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Spectral Scanning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Toxicology</a:t>
            </a:r>
          </a:p>
        </p:txBody>
      </p:sp>
    </p:spTree>
    <p:extLst>
      <p:ext uri="{BB962C8B-B14F-4D97-AF65-F5344CB8AC3E}">
        <p14:creationId xmlns:p14="http://schemas.microsoft.com/office/powerpoint/2010/main" xmlns="" val="326265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Introducing the Cytation3 from BioTek</a:t>
            </a:r>
            <a:endParaRPr lang="en-US" dirty="0"/>
          </a:p>
        </p:txBody>
      </p:sp>
      <p:pic>
        <p:nvPicPr>
          <p:cNvPr id="3" name="Picture 2" descr="C:\Users\barushg\Desktop\Cy3\Cytation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988840"/>
            <a:ext cx="30543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 descr="image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988840"/>
            <a:ext cx="2286000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refined pic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843081">
            <a:off x="5499291" y="4148008"/>
            <a:ext cx="2872625" cy="22150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6" descr="FlouCell_RGB_20X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73843">
            <a:off x="6199787" y="2270449"/>
            <a:ext cx="2252285" cy="1663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refined slide pic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779184">
            <a:off x="545334" y="2874255"/>
            <a:ext cx="2882510" cy="222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www.invitrogen.com/etc/medialib/en/images/mainbody/Thing/Data/Image.Par.29742.Image.460.370.1.gif.Cervical_Cancer_Cells_jpg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11818">
            <a:off x="2043989" y="4644783"/>
            <a:ext cx="2189162" cy="176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228600" y="1295400"/>
            <a:ext cx="701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defRPr/>
            </a:pPr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What is Cytation3?</a:t>
            </a:r>
            <a:endParaRPr lang="en-US" sz="22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267" name="Line 6"/>
          <p:cNvSpPr>
            <a:spLocks noChangeShapeType="1"/>
          </p:cNvSpPr>
          <p:nvPr/>
        </p:nvSpPr>
        <p:spPr bwMode="auto">
          <a:xfrm>
            <a:off x="304800" y="1676400"/>
            <a:ext cx="8305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68" name="TextBox 5"/>
          <p:cNvSpPr txBox="1">
            <a:spLocks noChangeArrowheads="1"/>
          </p:cNvSpPr>
          <p:nvPr/>
        </p:nvSpPr>
        <p:spPr bwMode="auto">
          <a:xfrm>
            <a:off x="762000" y="2286000"/>
            <a:ext cx="76962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55663" indent="-461963">
              <a:buClr>
                <a:srgbClr val="981E32"/>
              </a:buClr>
              <a:buSzPct val="110000"/>
              <a:buFont typeface="Wingdings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An </a:t>
            </a:r>
            <a:r>
              <a:rPr lang="en-US" u="sng">
                <a:solidFill>
                  <a:schemeClr val="bg1"/>
                </a:solidFill>
              </a:rPr>
              <a:t>affordable microplate imager </a:t>
            </a:r>
            <a:r>
              <a:rPr lang="en-US">
                <a:solidFill>
                  <a:schemeClr val="bg1"/>
                </a:solidFill>
              </a:rPr>
              <a:t>to support increased cell biology research</a:t>
            </a:r>
          </a:p>
          <a:p>
            <a:pPr marL="855663" indent="-461963">
              <a:buClr>
                <a:srgbClr val="981E32"/>
              </a:buClr>
              <a:buSzPct val="110000"/>
              <a:buFont typeface="Wingdings" pitchFamily="2" charset="2"/>
              <a:buChar char="§"/>
            </a:pPr>
            <a:endParaRPr lang="en-US">
              <a:solidFill>
                <a:schemeClr val="bg1"/>
              </a:solidFill>
            </a:endParaRPr>
          </a:p>
          <a:p>
            <a:pPr marL="855663" indent="-461963">
              <a:buClr>
                <a:srgbClr val="981E32"/>
              </a:buClr>
              <a:buSzPct val="110000"/>
              <a:buFont typeface="Wingdings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A combined microplate reader / imager that provides new benefits such as a </a:t>
            </a:r>
            <a:r>
              <a:rPr lang="en-US" u="sng">
                <a:solidFill>
                  <a:schemeClr val="bg1"/>
                </a:solidFill>
              </a:rPr>
              <a:t>unique hit-picking feature</a:t>
            </a:r>
          </a:p>
          <a:p>
            <a:pPr marL="855663" indent="-461963">
              <a:buClr>
                <a:srgbClr val="981E32"/>
              </a:buClr>
              <a:buSzPct val="110000"/>
              <a:buFont typeface="Wingdings" pitchFamily="2" charset="2"/>
              <a:buChar char="§"/>
            </a:pPr>
            <a:endParaRPr lang="en-US" u="sng">
              <a:solidFill>
                <a:schemeClr val="bg1"/>
              </a:solidFill>
            </a:endParaRPr>
          </a:p>
          <a:p>
            <a:pPr marL="855663" indent="-461963">
              <a:buClr>
                <a:srgbClr val="981E32"/>
              </a:buClr>
              <a:buSzPct val="110000"/>
              <a:buFont typeface="Wingdings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Easy-to-use software interface, familiar to microplate instrument users, to </a:t>
            </a:r>
            <a:r>
              <a:rPr lang="en-US" u="sng">
                <a:solidFill>
                  <a:schemeClr val="bg1"/>
                </a:solidFill>
              </a:rPr>
              <a:t>reduce learning curve for non-imaging experts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228600" y="1295400"/>
            <a:ext cx="701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defRPr/>
            </a:pPr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Cytation3 – </a:t>
            </a:r>
            <a:r>
              <a:rPr lang="en-US" sz="2200" b="1" dirty="0" err="1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Microplate</a:t>
            </a:r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2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Reader with Imaging</a:t>
            </a:r>
          </a:p>
        </p:txBody>
      </p:sp>
      <p:sp>
        <p:nvSpPr>
          <p:cNvPr id="16387" name="Line 6"/>
          <p:cNvSpPr>
            <a:spLocks noChangeShapeType="1"/>
          </p:cNvSpPr>
          <p:nvPr/>
        </p:nvSpPr>
        <p:spPr bwMode="auto">
          <a:xfrm>
            <a:off x="304800" y="1676400"/>
            <a:ext cx="8305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88" y="1828800"/>
            <a:ext cx="3529012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6" descr="refined slide pic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2038" y="4149725"/>
            <a:ext cx="358616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TextBox 7"/>
          <p:cNvSpPr txBox="1">
            <a:spLocks noChangeArrowheads="1"/>
          </p:cNvSpPr>
          <p:nvPr/>
        </p:nvSpPr>
        <p:spPr bwMode="auto">
          <a:xfrm>
            <a:off x="4953000" y="3657600"/>
            <a:ext cx="3810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981E32"/>
              </a:buClr>
              <a:buFont typeface="Wingdings" pitchFamily="2" charset="2"/>
              <a:buChar char="§"/>
            </a:pP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>
                <a:solidFill>
                  <a:schemeClr val="bg1"/>
                </a:solidFill>
              </a:rPr>
              <a:t>Quantitative numerical  data</a:t>
            </a:r>
          </a:p>
        </p:txBody>
      </p:sp>
      <p:sp>
        <p:nvSpPr>
          <p:cNvPr id="16391" name="TextBox 8"/>
          <p:cNvSpPr txBox="1">
            <a:spLocks noChangeArrowheads="1"/>
          </p:cNvSpPr>
          <p:nvPr/>
        </p:nvSpPr>
        <p:spPr bwMode="auto">
          <a:xfrm>
            <a:off x="5029200" y="6229350"/>
            <a:ext cx="3810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981E32"/>
              </a:buClr>
              <a:buFont typeface="Wingdings" pitchFamily="2" charset="2"/>
              <a:buChar char="§"/>
            </a:pP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>
                <a:solidFill>
                  <a:schemeClr val="bg1"/>
                </a:solidFill>
              </a:rPr>
              <a:t>Qualitative phenotypic data</a:t>
            </a:r>
          </a:p>
        </p:txBody>
      </p:sp>
      <p:pic>
        <p:nvPicPr>
          <p:cNvPr id="16392" name="Picture 9" descr="Top-Bottom-Separation V6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981200"/>
            <a:ext cx="44196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81000" y="5791200"/>
            <a:ext cx="41910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eaLnBrk="0" hangingPunct="0">
              <a:spcBef>
                <a:spcPts val="1000"/>
              </a:spcBef>
              <a:buClr>
                <a:srgbClr val="990000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solidFill>
                  <a:schemeClr val="bg1"/>
                </a:solidFill>
                <a:latin typeface="+mn-lt"/>
                <a:cs typeface="+mn-cs"/>
              </a:rPr>
              <a:t>Fuller picture for cell biology research</a:t>
            </a:r>
          </a:p>
        </p:txBody>
      </p:sp>
    </p:spTree>
    <p:extLst>
      <p:ext uri="{BB962C8B-B14F-4D97-AF65-F5344CB8AC3E}">
        <p14:creationId xmlns:p14="http://schemas.microsoft.com/office/powerpoint/2010/main" xmlns="" val="351466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33400" y="1905000"/>
            <a:ext cx="8253413" cy="4662488"/>
            <a:chOff x="533400" y="1905000"/>
            <a:chExt cx="8253413" cy="4662488"/>
          </a:xfrm>
        </p:grpSpPr>
        <p:pic>
          <p:nvPicPr>
            <p:cNvPr id="12290" name="Picture 2" descr="C:\Documents and Settings\amouretx\My Documents\PM\Projects\Imager\Illustration\Illustrations\Filter-Image-Path-Top-v5c-1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33400" y="1905000"/>
              <a:ext cx="4438650" cy="3733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37113" y="4419600"/>
              <a:ext cx="3949700" cy="2147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228600" y="1295400"/>
            <a:ext cx="701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defRPr/>
            </a:pPr>
            <a:r>
              <a:rPr lang="en-US" sz="22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Traditional Plate Reader - Filters</a:t>
            </a:r>
          </a:p>
        </p:txBody>
      </p:sp>
      <p:sp>
        <p:nvSpPr>
          <p:cNvPr id="12293" name="Line 6"/>
          <p:cNvSpPr>
            <a:spLocks noChangeShapeType="1"/>
          </p:cNvSpPr>
          <p:nvPr/>
        </p:nvSpPr>
        <p:spPr bwMode="auto">
          <a:xfrm>
            <a:off x="304800" y="1676400"/>
            <a:ext cx="8305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304800" y="5715000"/>
            <a:ext cx="4495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981E3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 Quantitative data and sensitivity</a:t>
            </a:r>
          </a:p>
          <a:p>
            <a:pPr>
              <a:buClr>
                <a:srgbClr val="981E3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 Precisely measure cellular activity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Line 6"/>
          <p:cNvSpPr>
            <a:spLocks noChangeShapeType="1"/>
          </p:cNvSpPr>
          <p:nvPr/>
        </p:nvSpPr>
        <p:spPr bwMode="auto">
          <a:xfrm>
            <a:off x="304800" y="1676400"/>
            <a:ext cx="8305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37113" y="4419600"/>
            <a:ext cx="3949700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2" descr="C:\Documents and Settings\amouretx\My Documents\PM\Projects\Imager\Illustration\Illustrations\Chromator-Path-Top-v8c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2057400"/>
            <a:ext cx="6275388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228600" y="12954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defRPr/>
            </a:pPr>
            <a:r>
              <a:rPr lang="en-US" sz="22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Traditional Plate Reader - Monochromators</a:t>
            </a:r>
          </a:p>
        </p:txBody>
      </p:sp>
      <p:sp>
        <p:nvSpPr>
          <p:cNvPr id="13318" name="TextBox 6"/>
          <p:cNvSpPr txBox="1">
            <a:spLocks noChangeArrowheads="1"/>
          </p:cNvSpPr>
          <p:nvPr/>
        </p:nvSpPr>
        <p:spPr bwMode="auto">
          <a:xfrm>
            <a:off x="304800" y="5768975"/>
            <a:ext cx="4419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981E32"/>
              </a:buClr>
              <a:buFont typeface="Wingdings" pitchFamily="2" charset="2"/>
              <a:buChar char="§"/>
            </a:pP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>
                <a:solidFill>
                  <a:schemeClr val="bg1"/>
                </a:solidFill>
              </a:rPr>
              <a:t>Quantitative data and flexibility</a:t>
            </a:r>
          </a:p>
          <a:p>
            <a:pPr>
              <a:buClr>
                <a:srgbClr val="981E32"/>
              </a:buClr>
              <a:buFont typeface="Wingdings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 Precisely measure cellular activity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228600" y="1295400"/>
            <a:ext cx="701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defRPr/>
            </a:pPr>
            <a:r>
              <a:rPr lang="en-US" sz="22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Imaging Optical Path</a:t>
            </a:r>
          </a:p>
        </p:txBody>
      </p:sp>
      <p:sp>
        <p:nvSpPr>
          <p:cNvPr id="14339" name="Line 6"/>
          <p:cNvSpPr>
            <a:spLocks noChangeShapeType="1"/>
          </p:cNvSpPr>
          <p:nvPr/>
        </p:nvSpPr>
        <p:spPr bwMode="auto">
          <a:xfrm>
            <a:off x="304800" y="1676400"/>
            <a:ext cx="8305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4340" name="Picture 5" descr="refined slide pic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4191000"/>
            <a:ext cx="3128963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Box 6"/>
          <p:cNvSpPr txBox="1">
            <a:spLocks noChangeArrowheads="1"/>
          </p:cNvSpPr>
          <p:nvPr/>
        </p:nvSpPr>
        <p:spPr bwMode="auto">
          <a:xfrm>
            <a:off x="304800" y="5791200"/>
            <a:ext cx="53340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981E32"/>
              </a:buClr>
              <a:buFont typeface="Wingdings" pitchFamily="2" charset="2"/>
              <a:buChar char="§"/>
            </a:pP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>
                <a:solidFill>
                  <a:schemeClr val="bg1"/>
                </a:solidFill>
              </a:rPr>
              <a:t>Qualitative and semi-quantitative data</a:t>
            </a:r>
          </a:p>
          <a:p>
            <a:pPr>
              <a:buClr>
                <a:srgbClr val="981E32"/>
              </a:buClr>
              <a:buFont typeface="Wingdings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 Visualize change in phenotype</a:t>
            </a:r>
          </a:p>
        </p:txBody>
      </p:sp>
      <p:pic>
        <p:nvPicPr>
          <p:cNvPr id="14342" name="Picture 4" descr="Optical Image Path Bottom v15c (1) copy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1379538"/>
            <a:ext cx="5800725" cy="418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228600" y="1295400"/>
            <a:ext cx="701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defRPr/>
            </a:pPr>
            <a:r>
              <a:rPr lang="en-US" sz="22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Modular and Upgradeable Design </a:t>
            </a:r>
          </a:p>
        </p:txBody>
      </p:sp>
      <p:sp>
        <p:nvSpPr>
          <p:cNvPr id="17411" name="Line 6"/>
          <p:cNvSpPr>
            <a:spLocks noChangeShapeType="1"/>
          </p:cNvSpPr>
          <p:nvPr/>
        </p:nvSpPr>
        <p:spPr bwMode="auto">
          <a:xfrm>
            <a:off x="304800" y="1676400"/>
            <a:ext cx="8305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2" name="TextBox 14"/>
          <p:cNvSpPr txBox="1">
            <a:spLocks noChangeArrowheads="1"/>
          </p:cNvSpPr>
          <p:nvPr/>
        </p:nvSpPr>
        <p:spPr bwMode="auto">
          <a:xfrm>
            <a:off x="4572000" y="2514600"/>
            <a:ext cx="39624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1775" indent="-231775">
              <a:buClr>
                <a:srgbClr val="981E32"/>
              </a:buClr>
              <a:buSzPct val="110000"/>
              <a:buFont typeface="Wingdings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1 (monochromator optics), 2 (filter optics) and 3 (imaging) are independent of each other</a:t>
            </a:r>
          </a:p>
          <a:p>
            <a:pPr marL="231775" indent="-231775">
              <a:buClr>
                <a:srgbClr val="981E32"/>
              </a:buClr>
              <a:buSzPct val="110000"/>
              <a:buFont typeface="Wingdings" pitchFamily="2" charset="2"/>
              <a:buChar char="§"/>
            </a:pPr>
            <a:endParaRPr lang="en-US" sz="900">
              <a:solidFill>
                <a:schemeClr val="bg1"/>
              </a:solidFill>
            </a:endParaRPr>
          </a:p>
          <a:p>
            <a:pPr marL="231775" indent="-231775">
              <a:buClr>
                <a:srgbClr val="981E32"/>
              </a:buClr>
              <a:buSzPct val="110000"/>
              <a:buFont typeface="Wingdings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Any combination can be ordered</a:t>
            </a:r>
          </a:p>
          <a:p>
            <a:pPr marL="231775" indent="-231775">
              <a:buClr>
                <a:srgbClr val="981E32"/>
              </a:buClr>
              <a:buSzPct val="110000"/>
              <a:buFont typeface="Wingdings" pitchFamily="2" charset="2"/>
              <a:buChar char="§"/>
            </a:pPr>
            <a:endParaRPr lang="en-US" sz="900">
              <a:solidFill>
                <a:schemeClr val="bg1"/>
              </a:solidFill>
            </a:endParaRPr>
          </a:p>
          <a:p>
            <a:pPr marL="231775" indent="-231775">
              <a:buClr>
                <a:srgbClr val="981E32"/>
              </a:buClr>
              <a:buSzPct val="110000"/>
              <a:buFont typeface="Wingdings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Any of these 3 systems can be added to the instrument at a later date</a:t>
            </a:r>
          </a:p>
          <a:p>
            <a:pPr marL="231775" indent="-231775">
              <a:buClr>
                <a:srgbClr val="981E32"/>
              </a:buClr>
              <a:buSzPct val="110000"/>
              <a:buFont typeface="Wingdings" pitchFamily="2" charset="2"/>
              <a:buChar char="§"/>
            </a:pPr>
            <a:endParaRPr lang="en-US" sz="900">
              <a:solidFill>
                <a:schemeClr val="bg1"/>
              </a:solidFill>
            </a:endParaRPr>
          </a:p>
          <a:p>
            <a:pPr marL="231775" indent="-231775">
              <a:buClr>
                <a:srgbClr val="981E32"/>
              </a:buClr>
              <a:buSzPct val="110000"/>
              <a:buFont typeface="Wingdings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Cost-effective solution: purchase what you need now, upgrade later.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09600" y="2286000"/>
            <a:ext cx="3695700" cy="3219450"/>
            <a:chOff x="2743200" y="1828800"/>
            <a:chExt cx="3695700" cy="3219450"/>
          </a:xfrm>
        </p:grpSpPr>
        <p:pic>
          <p:nvPicPr>
            <p:cNvPr id="1741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743200" y="1828800"/>
              <a:ext cx="3695700" cy="3219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Oval 16"/>
            <p:cNvSpPr/>
            <p:nvPr/>
          </p:nvSpPr>
          <p:spPr bwMode="auto">
            <a:xfrm>
              <a:off x="3200400" y="2743200"/>
              <a:ext cx="660400" cy="6604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 eaLnBrk="0" hangingPunct="0"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+mn-lt"/>
                  <a:cs typeface="+mn-cs"/>
                </a:rPr>
                <a:t>1</a:t>
              </a:r>
            </a:p>
          </p:txBody>
        </p:sp>
      </p:grpSp>
      <p:sp>
        <p:nvSpPr>
          <p:cNvPr id="20" name="Oval 19"/>
          <p:cNvSpPr/>
          <p:nvPr/>
        </p:nvSpPr>
        <p:spPr bwMode="auto">
          <a:xfrm>
            <a:off x="3200400" y="3886200"/>
            <a:ext cx="660400" cy="6604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US" sz="2400" b="1" dirty="0">
                <a:solidFill>
                  <a:schemeClr val="bg1"/>
                </a:solidFill>
                <a:latin typeface="+mn-lt"/>
                <a:cs typeface="+mn-cs"/>
              </a:rPr>
              <a:t>2</a:t>
            </a:r>
          </a:p>
        </p:txBody>
      </p:sp>
      <p:sp>
        <p:nvSpPr>
          <p:cNvPr id="21" name="Oval 20"/>
          <p:cNvSpPr/>
          <p:nvPr/>
        </p:nvSpPr>
        <p:spPr bwMode="auto">
          <a:xfrm>
            <a:off x="2286000" y="4876800"/>
            <a:ext cx="660400" cy="6604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US" sz="2400" b="1" dirty="0">
                <a:solidFill>
                  <a:schemeClr val="bg1"/>
                </a:solidFill>
                <a:latin typeface="+mn-lt"/>
                <a:cs typeface="+mn-cs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cytation_lensgroup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4114800"/>
            <a:ext cx="3540125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7" descr="cytation_side_drawe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1981200"/>
            <a:ext cx="4648200" cy="346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381000" y="2152650"/>
            <a:ext cx="41148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5425" indent="-225425">
              <a:buClr>
                <a:srgbClr val="981E32"/>
              </a:buClr>
              <a:buFont typeface="Wingdings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Semrock filters</a:t>
            </a:r>
          </a:p>
          <a:p>
            <a:pPr marL="225425" indent="-225425">
              <a:buClr>
                <a:srgbClr val="981E32"/>
              </a:buClr>
              <a:buFont typeface="Wingdings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High power color LEDs</a:t>
            </a:r>
          </a:p>
          <a:p>
            <a:pPr marL="225425" indent="-225425">
              <a:buClr>
                <a:srgbClr val="981E32"/>
              </a:buClr>
              <a:buFont typeface="Wingdings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Zeiss &amp; Olympus objectives</a:t>
            </a:r>
          </a:p>
          <a:p>
            <a:pPr marL="225425" indent="-225425">
              <a:buClr>
                <a:srgbClr val="981E32"/>
              </a:buClr>
              <a:buFont typeface="Wingdings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16-Bit CCD camera with Sony chip</a:t>
            </a:r>
          </a:p>
          <a:p>
            <a:pPr marL="225425" indent="-225425">
              <a:buClr>
                <a:srgbClr val="981E32"/>
              </a:buClr>
              <a:buFont typeface="Wingdings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Results in high-quality images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228600" y="1295400"/>
            <a:ext cx="701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defRPr/>
            </a:pPr>
            <a:r>
              <a:rPr lang="en-US" sz="22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High Quality Optical Components</a:t>
            </a:r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>
            <a:off x="304800" y="1676400"/>
            <a:ext cx="8305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Wide spectral range</a:t>
            </a:r>
            <a:endParaRPr lang="en-S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0072" y="2209800"/>
            <a:ext cx="3312368" cy="3581400"/>
          </a:xfrm>
        </p:spPr>
        <p:txBody>
          <a:bodyPr/>
          <a:lstStyle/>
          <a:p>
            <a:r>
              <a:rPr lang="en-US" dirty="0" smtClean="0"/>
              <a:t>8 standard </a:t>
            </a:r>
            <a:r>
              <a:rPr lang="en-US" dirty="0" smtClean="0"/>
              <a:t>imaging filter </a:t>
            </a:r>
            <a:r>
              <a:rPr lang="en-US" dirty="0" smtClean="0"/>
              <a:t>sets over a spectral range of 7 </a:t>
            </a:r>
            <a:r>
              <a:rPr lang="en-US" dirty="0" smtClean="0"/>
              <a:t>LED’s:</a:t>
            </a:r>
            <a:endParaRPr lang="en-US" dirty="0" smtClean="0"/>
          </a:p>
          <a:p>
            <a:pPr lvl="1" eaLnBrk="0" hangingPunct="0">
              <a:defRPr/>
            </a:pPr>
            <a:r>
              <a:rPr lang="en-US" dirty="0"/>
              <a:t>DAPI</a:t>
            </a:r>
          </a:p>
          <a:p>
            <a:pPr lvl="1" eaLnBrk="0" hangingPunct="0">
              <a:defRPr/>
            </a:pPr>
            <a:r>
              <a:rPr lang="en-US" dirty="0"/>
              <a:t>GFP</a:t>
            </a:r>
          </a:p>
          <a:p>
            <a:pPr lvl="1" eaLnBrk="0" hangingPunct="0">
              <a:defRPr/>
            </a:pPr>
            <a:r>
              <a:rPr lang="en-US" dirty="0"/>
              <a:t>YFP</a:t>
            </a:r>
          </a:p>
          <a:p>
            <a:pPr lvl="1" eaLnBrk="0" hangingPunct="0">
              <a:defRPr/>
            </a:pPr>
            <a:r>
              <a:rPr lang="en-US" dirty="0"/>
              <a:t>RFP</a:t>
            </a:r>
          </a:p>
          <a:p>
            <a:pPr lvl="1" eaLnBrk="0" hangingPunct="0">
              <a:defRPr/>
            </a:pPr>
            <a:r>
              <a:rPr lang="en-US" dirty="0"/>
              <a:t>Texas Red</a:t>
            </a:r>
          </a:p>
          <a:p>
            <a:pPr lvl="1" eaLnBrk="0" hangingPunct="0">
              <a:defRPr/>
            </a:pPr>
            <a:r>
              <a:rPr lang="en-US" dirty="0"/>
              <a:t>CY5</a:t>
            </a:r>
          </a:p>
          <a:p>
            <a:pPr lvl="1" eaLnBrk="0" hangingPunct="0">
              <a:defRPr/>
            </a:pPr>
            <a:r>
              <a:rPr lang="en-US" dirty="0"/>
              <a:t>CY7</a:t>
            </a:r>
          </a:p>
          <a:p>
            <a:pPr lvl="1" eaLnBrk="0" hangingPunct="0">
              <a:defRPr/>
            </a:pPr>
            <a:r>
              <a:rPr lang="en-US" dirty="0"/>
              <a:t>CFP</a:t>
            </a:r>
          </a:p>
          <a:p>
            <a:pPr lvl="1" eaLnBrk="0" hangingPunct="0">
              <a:defRPr/>
            </a:pPr>
            <a:r>
              <a:rPr lang="en-US" dirty="0"/>
              <a:t>Custom</a:t>
            </a:r>
            <a:r>
              <a:rPr lang="en-US" dirty="0" smtClean="0"/>
              <a:t>…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9453" y="2060848"/>
            <a:ext cx="4760763" cy="348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3592" y="5576118"/>
            <a:ext cx="4072483" cy="89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252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390525" y="1366838"/>
            <a:ext cx="58312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200" b="1" dirty="0" smtClean="0">
                <a:latin typeface="+mn-lt"/>
                <a:cs typeface="+mn-cs"/>
              </a:rPr>
              <a:t>Available objectives </a:t>
            </a:r>
            <a:r>
              <a:rPr lang="en-US" sz="2200" b="1" dirty="0">
                <a:latin typeface="+mn-lt"/>
                <a:cs typeface="+mn-cs"/>
              </a:rPr>
              <a:t>(also called </a:t>
            </a:r>
            <a:r>
              <a:rPr lang="en-US" sz="2200" b="1" dirty="0" smtClean="0">
                <a:latin typeface="+mn-lt"/>
                <a:cs typeface="+mn-cs"/>
              </a:rPr>
              <a:t>‘lenses’)</a:t>
            </a:r>
            <a:endParaRPr lang="en-US" sz="2200" b="1" dirty="0">
              <a:latin typeface="+mn-lt"/>
              <a:cs typeface="+mn-cs"/>
            </a:endParaRPr>
          </a:p>
        </p:txBody>
      </p:sp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381000" y="2743200"/>
            <a:ext cx="8155973" cy="2017713"/>
            <a:chOff x="228600" y="2286000"/>
            <a:chExt cx="8621898" cy="2133600"/>
          </a:xfrm>
        </p:grpSpPr>
        <p:sp>
          <p:nvSpPr>
            <p:cNvPr id="3" name="TextBox 5"/>
            <p:cNvSpPr txBox="1">
              <a:spLocks noChangeArrowheads="1"/>
            </p:cNvSpPr>
            <p:nvPr/>
          </p:nvSpPr>
          <p:spPr bwMode="auto">
            <a:xfrm>
              <a:off x="1980629" y="4001609"/>
              <a:ext cx="1183154" cy="357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600" dirty="0">
                  <a:latin typeface="+mn-lt"/>
                  <a:cs typeface="+mn-cs"/>
                </a:rPr>
                <a:t>Zeiss </a:t>
              </a:r>
              <a:r>
                <a:rPr lang="en-US" sz="1600" dirty="0" smtClean="0">
                  <a:latin typeface="+mn-lt"/>
                  <a:cs typeface="+mn-cs"/>
                </a:rPr>
                <a:t>2.5x</a:t>
              </a:r>
              <a:endParaRPr lang="en-US" sz="1600" dirty="0">
                <a:latin typeface="+mn-lt"/>
                <a:cs typeface="+mn-cs"/>
              </a:endParaRPr>
            </a:p>
          </p:txBody>
        </p:sp>
        <p:sp>
          <p:nvSpPr>
            <p:cNvPr id="4" name="TextBox 6"/>
            <p:cNvSpPr txBox="1">
              <a:spLocks noChangeArrowheads="1"/>
            </p:cNvSpPr>
            <p:nvPr/>
          </p:nvSpPr>
          <p:spPr bwMode="auto">
            <a:xfrm>
              <a:off x="3813211" y="4001609"/>
              <a:ext cx="1340750" cy="357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600" dirty="0">
                  <a:latin typeface="+mn-lt"/>
                  <a:cs typeface="+mn-cs"/>
                </a:rPr>
                <a:t>Olympus </a:t>
              </a:r>
              <a:r>
                <a:rPr lang="en-US" sz="1600" dirty="0" smtClean="0">
                  <a:latin typeface="+mn-lt"/>
                  <a:cs typeface="+mn-cs"/>
                </a:rPr>
                <a:t>4x</a:t>
              </a:r>
              <a:endParaRPr lang="en-US" sz="1600" dirty="0">
                <a:latin typeface="+mn-lt"/>
                <a:cs typeface="+mn-cs"/>
              </a:endParaRPr>
            </a:p>
          </p:txBody>
        </p:sp>
        <p:sp>
          <p:nvSpPr>
            <p:cNvPr id="5" name="TextBox 7"/>
            <p:cNvSpPr txBox="1">
              <a:spLocks noChangeArrowheads="1"/>
            </p:cNvSpPr>
            <p:nvPr/>
          </p:nvSpPr>
          <p:spPr bwMode="auto">
            <a:xfrm>
              <a:off x="5541746" y="4001609"/>
              <a:ext cx="1461066" cy="357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600" dirty="0">
                  <a:latin typeface="+mn-lt"/>
                  <a:cs typeface="+mn-cs"/>
                </a:rPr>
                <a:t>Olympus </a:t>
              </a:r>
              <a:r>
                <a:rPr lang="en-US" sz="1600" dirty="0" smtClean="0">
                  <a:latin typeface="+mn-lt"/>
                  <a:cs typeface="+mn-cs"/>
                </a:rPr>
                <a:t>10x</a:t>
              </a:r>
              <a:endParaRPr lang="en-US" sz="1600" dirty="0">
                <a:latin typeface="+mn-lt"/>
                <a:cs typeface="+mn-cs"/>
              </a:endParaRPr>
            </a:p>
          </p:txBody>
        </p:sp>
        <p:sp>
          <p:nvSpPr>
            <p:cNvPr id="6" name="TextBox 8"/>
            <p:cNvSpPr txBox="1">
              <a:spLocks noChangeArrowheads="1"/>
            </p:cNvSpPr>
            <p:nvPr/>
          </p:nvSpPr>
          <p:spPr bwMode="auto">
            <a:xfrm>
              <a:off x="7389432" y="4011681"/>
              <a:ext cx="1461066" cy="357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600" dirty="0">
                  <a:latin typeface="+mn-lt"/>
                  <a:cs typeface="+mn-cs"/>
                </a:rPr>
                <a:t>Olympus </a:t>
              </a:r>
              <a:r>
                <a:rPr lang="en-US" sz="1600" dirty="0" smtClean="0">
                  <a:latin typeface="+mn-lt"/>
                  <a:cs typeface="+mn-cs"/>
                </a:rPr>
                <a:t>20x</a:t>
              </a:r>
              <a:endParaRPr lang="en-US" sz="1600" dirty="0">
                <a:latin typeface="+mn-lt"/>
                <a:cs typeface="+mn-cs"/>
              </a:endParaRPr>
            </a:p>
          </p:txBody>
        </p:sp>
        <p:pic>
          <p:nvPicPr>
            <p:cNvPr id="24584" name="Picture 2" descr="LUCPLFLN 20X"/>
            <p:cNvPicPr>
              <a:picLocks noChangeAspect="1" noChangeArrowheads="1"/>
            </p:cNvPicPr>
            <p:nvPr/>
          </p:nvPicPr>
          <p:blipFill>
            <a:blip r:embed="rId2" cstate="print"/>
            <a:srcRect l="22221" t="5714" r="24445" b="8571"/>
            <a:stretch>
              <a:fillRect/>
            </a:stretch>
          </p:blipFill>
          <p:spPr bwMode="auto">
            <a:xfrm>
              <a:off x="7319272" y="2286000"/>
              <a:ext cx="1382834" cy="1728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5" name="Picture 4" descr="UPLFLN 4X"/>
            <p:cNvPicPr>
              <a:picLocks noChangeAspect="1" noChangeArrowheads="1"/>
            </p:cNvPicPr>
            <p:nvPr/>
          </p:nvPicPr>
          <p:blipFill>
            <a:blip r:embed="rId3" cstate="print"/>
            <a:srcRect l="26666" t="5714" r="24445" b="14285"/>
            <a:stretch>
              <a:fillRect/>
            </a:stretch>
          </p:blipFill>
          <p:spPr bwMode="auto">
            <a:xfrm>
              <a:off x="3829262" y="2487663"/>
              <a:ext cx="1185287" cy="1509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6" name="Picture 6" descr="UPLFLN 10X2"/>
            <p:cNvPicPr>
              <a:picLocks noChangeAspect="1" noChangeArrowheads="1"/>
            </p:cNvPicPr>
            <p:nvPr/>
          </p:nvPicPr>
          <p:blipFill>
            <a:blip r:embed="rId4" cstate="print"/>
            <a:srcRect l="22221" t="5714" r="24445" b="8571"/>
            <a:stretch>
              <a:fillRect/>
            </a:stretch>
          </p:blipFill>
          <p:spPr bwMode="auto">
            <a:xfrm>
              <a:off x="5607192" y="2351849"/>
              <a:ext cx="1316985" cy="1646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7" name="Picture 8" descr="https://www.micro-shop.zeiss.com/pimages/421020-9900-000_lg.jpg"/>
            <p:cNvPicPr>
              <a:picLocks noChangeAspect="1" noChangeArrowheads="1"/>
            </p:cNvPicPr>
            <p:nvPr/>
          </p:nvPicPr>
          <p:blipFill>
            <a:blip r:embed="rId5" cstate="print"/>
            <a:srcRect l="24001" t="21333" r="25333" b="12000"/>
            <a:stretch>
              <a:fillRect/>
            </a:stretch>
          </p:blipFill>
          <p:spPr bwMode="auto">
            <a:xfrm>
              <a:off x="1985483" y="2553512"/>
              <a:ext cx="1101604" cy="1448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5"/>
            <p:cNvSpPr txBox="1">
              <a:spLocks noChangeArrowheads="1"/>
            </p:cNvSpPr>
            <p:nvPr/>
          </p:nvSpPr>
          <p:spPr bwMode="auto">
            <a:xfrm>
              <a:off x="228600" y="4050291"/>
              <a:ext cx="1454990" cy="369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1600" dirty="0">
                  <a:latin typeface="+mn-lt"/>
                  <a:cs typeface="+mn-cs"/>
                </a:rPr>
                <a:t>No-brand 2x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1316" y="2591519"/>
              <a:ext cx="1154594" cy="1371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60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572000" y="602128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Plus soon </a:t>
            </a:r>
            <a:r>
              <a:rPr lang="en-US" b="1" dirty="0" smtClean="0">
                <a:solidFill>
                  <a:srgbClr val="FF0000"/>
                </a:solidFill>
              </a:rPr>
              <a:t>to </a:t>
            </a:r>
            <a:r>
              <a:rPr lang="en-US" b="1" dirty="0" smtClean="0">
                <a:solidFill>
                  <a:srgbClr val="FF0000"/>
                </a:solidFill>
              </a:rPr>
              <a:t>launch 40x and 60x!</a:t>
            </a:r>
            <a:endParaRPr lang="en-SG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38A8"/>
            </a:gs>
            <a:gs pos="100000">
              <a:srgbClr val="002163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/>
              <a:t>Assay types commonly measured in a </a:t>
            </a:r>
            <a:r>
              <a:rPr lang="en-GB" altLang="en-US" dirty="0" err="1" smtClean="0"/>
              <a:t>microplate</a:t>
            </a:r>
            <a:endParaRPr lang="en-GB" altLang="en-US" dirty="0" smtClean="0"/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838200" y="2132856"/>
            <a:ext cx="7478713" cy="3816424"/>
          </a:xfrm>
        </p:spPr>
        <p:txBody>
          <a:bodyPr/>
          <a:lstStyle/>
          <a:p>
            <a:r>
              <a:rPr lang="en-GB" altLang="en-US" dirty="0" smtClean="0"/>
              <a:t>Biochemical assays</a:t>
            </a:r>
          </a:p>
          <a:p>
            <a:pPr lvl="1"/>
            <a:r>
              <a:rPr lang="en-US" altLang="en-US" dirty="0" smtClean="0"/>
              <a:t>Allow important information about the concentration of a given bio-molecule, or its activity to be obtained, but are not directly related to full cellular activity, e.g. nucleic acid quantitation</a:t>
            </a:r>
          </a:p>
          <a:p>
            <a:pPr lvl="1"/>
            <a:r>
              <a:rPr lang="en-US" altLang="en-US" dirty="0" smtClean="0"/>
              <a:t>Very common, both from a historical perspective and the simplicity to perform these assays</a:t>
            </a:r>
          </a:p>
          <a:p>
            <a:r>
              <a:rPr lang="en-GB" altLang="en-US" dirty="0" smtClean="0"/>
              <a:t>Cell-based assays</a:t>
            </a:r>
          </a:p>
          <a:p>
            <a:pPr lvl="1"/>
            <a:r>
              <a:rPr lang="en-GB" altLang="en-US" dirty="0" smtClean="0"/>
              <a:t>Increasing in popularity</a:t>
            </a:r>
          </a:p>
          <a:p>
            <a:pPr lvl="1"/>
            <a:r>
              <a:rPr lang="en-GB" altLang="en-US" dirty="0" smtClean="0"/>
              <a:t>Generates </a:t>
            </a:r>
            <a:r>
              <a:rPr lang="en-US" altLang="en-US" dirty="0" smtClean="0"/>
              <a:t>more accurate information about the behavior of a bio-molecule within its natural environment</a:t>
            </a:r>
          </a:p>
          <a:p>
            <a:pPr lvl="1"/>
            <a:r>
              <a:rPr lang="en-US" altLang="en-US" dirty="0" err="1" smtClean="0"/>
              <a:t>Microplates</a:t>
            </a:r>
            <a:r>
              <a:rPr lang="en-US" altLang="en-US" dirty="0" smtClean="0"/>
              <a:t> satisfy the desire for increased throughput, with different detection technologies measurement, such as </a:t>
            </a:r>
            <a:r>
              <a:rPr lang="en-US" altLang="en-US" dirty="0" err="1" smtClean="0"/>
              <a:t>microplate</a:t>
            </a:r>
            <a:r>
              <a:rPr lang="en-US" altLang="en-US" dirty="0" smtClean="0"/>
              <a:t> readers, imaging systems, </a:t>
            </a:r>
            <a:r>
              <a:rPr lang="en-US" altLang="en-US" dirty="0" err="1" smtClean="0"/>
              <a:t>etc</a:t>
            </a:r>
            <a:endParaRPr lang="en-GB" altLang="en-US" dirty="0" smtClean="0"/>
          </a:p>
          <a:p>
            <a:pPr marL="0" indent="0">
              <a:buNone/>
            </a:pPr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9779801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592138" y="3413125"/>
            <a:ext cx="8715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latin typeface="+mn-lt"/>
                <a:cs typeface="+mn-cs"/>
              </a:rPr>
              <a:t>96-well</a:t>
            </a:r>
          </a:p>
          <a:p>
            <a:pPr eaLnBrk="0" hangingPunct="0">
              <a:defRPr/>
            </a:pPr>
            <a:r>
              <a:rPr lang="en-US" sz="1600">
                <a:latin typeface="+mn-lt"/>
                <a:cs typeface="+mn-cs"/>
              </a:rPr>
              <a:t>6.5 mm</a:t>
            </a:r>
          </a:p>
        </p:txBody>
      </p:sp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577850" y="4835525"/>
            <a:ext cx="946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latin typeface="+mn-lt"/>
                <a:cs typeface="+mn-cs"/>
              </a:rPr>
              <a:t>384-well</a:t>
            </a:r>
          </a:p>
          <a:p>
            <a:pPr eaLnBrk="0" hangingPunct="0">
              <a:defRPr/>
            </a:pPr>
            <a:r>
              <a:rPr lang="en-US" sz="1600">
                <a:latin typeface="+mn-lt"/>
                <a:cs typeface="+mn-cs"/>
              </a:rPr>
              <a:t>3.7 mm</a:t>
            </a:r>
          </a:p>
        </p:txBody>
      </p:sp>
      <p:sp>
        <p:nvSpPr>
          <p:cNvPr id="16" name="TextBox 22"/>
          <p:cNvSpPr txBox="1">
            <a:spLocks noChangeArrowheads="1"/>
          </p:cNvSpPr>
          <p:nvPr/>
        </p:nvSpPr>
        <p:spPr bwMode="auto">
          <a:xfrm>
            <a:off x="4648200" y="2430463"/>
            <a:ext cx="4016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dirty="0">
                <a:latin typeface="+mn-lt"/>
                <a:cs typeface="+mn-cs"/>
              </a:rPr>
              <a:t>4x</a:t>
            </a:r>
          </a:p>
        </p:txBody>
      </p:sp>
      <p:sp>
        <p:nvSpPr>
          <p:cNvPr id="17" name="TextBox 23"/>
          <p:cNvSpPr txBox="1">
            <a:spLocks noChangeArrowheads="1"/>
          </p:cNvSpPr>
          <p:nvPr/>
        </p:nvSpPr>
        <p:spPr bwMode="auto">
          <a:xfrm>
            <a:off x="3200400" y="2430463"/>
            <a:ext cx="5730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dirty="0">
                <a:latin typeface="+mn-lt"/>
                <a:cs typeface="+mn-cs"/>
              </a:rPr>
              <a:t>2.5x</a:t>
            </a:r>
          </a:p>
        </p:txBody>
      </p:sp>
      <p:sp>
        <p:nvSpPr>
          <p:cNvPr id="21" name="TextBox 25"/>
          <p:cNvSpPr txBox="1">
            <a:spLocks noChangeArrowheads="1"/>
          </p:cNvSpPr>
          <p:nvPr/>
        </p:nvSpPr>
        <p:spPr bwMode="auto">
          <a:xfrm>
            <a:off x="6038850" y="2430463"/>
            <a:ext cx="5143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dirty="0">
                <a:latin typeface="+mn-lt"/>
                <a:cs typeface="+mn-cs"/>
              </a:rPr>
              <a:t>10x</a:t>
            </a:r>
          </a:p>
        </p:txBody>
      </p:sp>
      <p:sp>
        <p:nvSpPr>
          <p:cNvPr id="25" name="TextBox 27"/>
          <p:cNvSpPr txBox="1">
            <a:spLocks noChangeArrowheads="1"/>
          </p:cNvSpPr>
          <p:nvPr/>
        </p:nvSpPr>
        <p:spPr bwMode="auto">
          <a:xfrm>
            <a:off x="7467600" y="2430463"/>
            <a:ext cx="5143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dirty="0">
                <a:latin typeface="+mn-lt"/>
                <a:cs typeface="+mn-cs"/>
              </a:rPr>
              <a:t>20x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33400" y="2362200"/>
            <a:ext cx="7881938" cy="33861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33" name="Rectangle 32"/>
          <p:cNvSpPr/>
          <p:nvPr/>
        </p:nvSpPr>
        <p:spPr>
          <a:xfrm>
            <a:off x="550863" y="4664075"/>
            <a:ext cx="7881937" cy="10842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34" name="Rectangle 33"/>
          <p:cNvSpPr/>
          <p:nvPr/>
        </p:nvSpPr>
        <p:spPr>
          <a:xfrm>
            <a:off x="550863" y="2362200"/>
            <a:ext cx="7881937" cy="6778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35" name="Rectangle 34"/>
          <p:cNvSpPr/>
          <p:nvPr/>
        </p:nvSpPr>
        <p:spPr>
          <a:xfrm>
            <a:off x="550863" y="2362200"/>
            <a:ext cx="908050" cy="33861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grpSp>
        <p:nvGrpSpPr>
          <p:cNvPr id="4" name="Group 41"/>
          <p:cNvGrpSpPr>
            <a:grpSpLocks/>
          </p:cNvGrpSpPr>
          <p:nvPr/>
        </p:nvGrpSpPr>
        <p:grpSpPr bwMode="auto">
          <a:xfrm>
            <a:off x="3186113" y="4846638"/>
            <a:ext cx="544512" cy="546100"/>
            <a:chOff x="1752600" y="3124200"/>
            <a:chExt cx="762000" cy="762000"/>
          </a:xfrm>
        </p:grpSpPr>
        <p:sp>
          <p:nvSpPr>
            <p:cNvPr id="5" name="Rounded Rectangle 4"/>
            <p:cNvSpPr/>
            <p:nvPr/>
          </p:nvSpPr>
          <p:spPr>
            <a:xfrm>
              <a:off x="1752600" y="3124200"/>
              <a:ext cx="762000" cy="762000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790366" y="3239386"/>
              <a:ext cx="686468" cy="531628"/>
            </a:xfrm>
            <a:prstGeom prst="rect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/>
            </a:p>
          </p:txBody>
        </p:sp>
      </p:grp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2886075" y="3429000"/>
            <a:ext cx="1144588" cy="1090613"/>
            <a:chOff x="1195866" y="1143000"/>
            <a:chExt cx="1600200" cy="1524000"/>
          </a:xfrm>
        </p:grpSpPr>
        <p:sp>
          <p:nvSpPr>
            <p:cNvPr id="8" name="Oval 7"/>
            <p:cNvSpPr/>
            <p:nvPr/>
          </p:nvSpPr>
          <p:spPr>
            <a:xfrm>
              <a:off x="1195866" y="1143000"/>
              <a:ext cx="1600200" cy="1524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653066" y="1637690"/>
              <a:ext cx="685800" cy="534619"/>
            </a:xfrm>
            <a:prstGeom prst="rect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/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4303713" y="3429000"/>
            <a:ext cx="1144587" cy="1090613"/>
            <a:chOff x="3177066" y="1066800"/>
            <a:chExt cx="1600200" cy="1524000"/>
          </a:xfrm>
        </p:grpSpPr>
        <p:sp>
          <p:nvSpPr>
            <p:cNvPr id="11" name="Oval 10"/>
            <p:cNvSpPr/>
            <p:nvPr/>
          </p:nvSpPr>
          <p:spPr>
            <a:xfrm>
              <a:off x="3177066" y="1066800"/>
              <a:ext cx="1600200" cy="1524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787405" y="1676844"/>
              <a:ext cx="379521" cy="303912"/>
            </a:xfrm>
            <a:prstGeom prst="rect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/>
            </a:p>
          </p:txBody>
        </p:sp>
      </p:grpSp>
      <p:grpSp>
        <p:nvGrpSpPr>
          <p:cNvPr id="13" name="Group 36"/>
          <p:cNvGrpSpPr>
            <a:grpSpLocks/>
          </p:cNvGrpSpPr>
          <p:nvPr/>
        </p:nvGrpSpPr>
        <p:grpSpPr bwMode="auto">
          <a:xfrm>
            <a:off x="5721350" y="3429000"/>
            <a:ext cx="1144588" cy="1090613"/>
            <a:chOff x="5234466" y="1066800"/>
            <a:chExt cx="1600200" cy="1524000"/>
          </a:xfrm>
        </p:grpSpPr>
        <p:sp>
          <p:nvSpPr>
            <p:cNvPr id="14" name="Oval 13"/>
            <p:cNvSpPr/>
            <p:nvPr/>
          </p:nvSpPr>
          <p:spPr>
            <a:xfrm>
              <a:off x="5234466" y="1066800"/>
              <a:ext cx="1600200" cy="1524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920266" y="1752268"/>
              <a:ext cx="228599" cy="153065"/>
            </a:xfrm>
            <a:prstGeom prst="rect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/>
            </a:p>
          </p:txBody>
        </p:sp>
      </p:grpSp>
      <p:grpSp>
        <p:nvGrpSpPr>
          <p:cNvPr id="18" name="Group 40"/>
          <p:cNvGrpSpPr>
            <a:grpSpLocks/>
          </p:cNvGrpSpPr>
          <p:nvPr/>
        </p:nvGrpSpPr>
        <p:grpSpPr bwMode="auto">
          <a:xfrm>
            <a:off x="4603750" y="4846638"/>
            <a:ext cx="544513" cy="546100"/>
            <a:chOff x="3733800" y="3048000"/>
            <a:chExt cx="762000" cy="762000"/>
          </a:xfrm>
        </p:grpSpPr>
        <p:sp>
          <p:nvSpPr>
            <p:cNvPr id="19" name="Rounded Rectangle 18"/>
            <p:cNvSpPr/>
            <p:nvPr/>
          </p:nvSpPr>
          <p:spPr>
            <a:xfrm>
              <a:off x="3733800" y="3048000"/>
              <a:ext cx="762000" cy="762000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924855" y="3276156"/>
              <a:ext cx="379890" cy="305686"/>
            </a:xfrm>
            <a:prstGeom prst="rect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/>
            </a:p>
          </p:txBody>
        </p:sp>
      </p:grpSp>
      <p:grpSp>
        <p:nvGrpSpPr>
          <p:cNvPr id="22" name="Group 39"/>
          <p:cNvGrpSpPr>
            <a:grpSpLocks/>
          </p:cNvGrpSpPr>
          <p:nvPr/>
        </p:nvGrpSpPr>
        <p:grpSpPr bwMode="auto">
          <a:xfrm>
            <a:off x="6021388" y="4846638"/>
            <a:ext cx="544512" cy="546100"/>
            <a:chOff x="5791200" y="3048000"/>
            <a:chExt cx="762000" cy="762000"/>
          </a:xfrm>
        </p:grpSpPr>
        <p:sp>
          <p:nvSpPr>
            <p:cNvPr id="23" name="Rounded Rectangle 22"/>
            <p:cNvSpPr/>
            <p:nvPr/>
          </p:nvSpPr>
          <p:spPr>
            <a:xfrm>
              <a:off x="5791200" y="3048000"/>
              <a:ext cx="762000" cy="762000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057789" y="3353686"/>
              <a:ext cx="228822" cy="150628"/>
            </a:xfrm>
            <a:prstGeom prst="rect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/>
            </a:p>
          </p:txBody>
        </p:sp>
      </p:grpSp>
      <p:grpSp>
        <p:nvGrpSpPr>
          <p:cNvPr id="26" name="Group 37"/>
          <p:cNvGrpSpPr>
            <a:grpSpLocks/>
          </p:cNvGrpSpPr>
          <p:nvPr/>
        </p:nvGrpSpPr>
        <p:grpSpPr bwMode="auto">
          <a:xfrm>
            <a:off x="7085013" y="3429000"/>
            <a:ext cx="1144587" cy="1090613"/>
            <a:chOff x="7215666" y="990600"/>
            <a:chExt cx="1600200" cy="1524000"/>
          </a:xfrm>
        </p:grpSpPr>
        <p:sp>
          <p:nvSpPr>
            <p:cNvPr id="27" name="Oval 26"/>
            <p:cNvSpPr/>
            <p:nvPr/>
          </p:nvSpPr>
          <p:spPr>
            <a:xfrm>
              <a:off x="7215666" y="990600"/>
              <a:ext cx="1600200" cy="1524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961391" y="1713779"/>
              <a:ext cx="108751" cy="77643"/>
            </a:xfrm>
            <a:prstGeom prst="rect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/>
            </a:p>
          </p:txBody>
        </p:sp>
      </p:grpSp>
      <p:grpSp>
        <p:nvGrpSpPr>
          <p:cNvPr id="29" name="Group 38"/>
          <p:cNvGrpSpPr>
            <a:grpSpLocks/>
          </p:cNvGrpSpPr>
          <p:nvPr/>
        </p:nvGrpSpPr>
        <p:grpSpPr bwMode="auto">
          <a:xfrm>
            <a:off x="7385050" y="4846638"/>
            <a:ext cx="544513" cy="546100"/>
            <a:chOff x="7772400" y="2971800"/>
            <a:chExt cx="762000" cy="762000"/>
          </a:xfrm>
        </p:grpSpPr>
        <p:sp>
          <p:nvSpPr>
            <p:cNvPr id="30" name="Rounded Rectangle 29"/>
            <p:cNvSpPr/>
            <p:nvPr/>
          </p:nvSpPr>
          <p:spPr>
            <a:xfrm>
              <a:off x="7772400" y="2971800"/>
              <a:ext cx="762000" cy="762000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8098972" y="3315142"/>
              <a:ext cx="108856" cy="75314"/>
            </a:xfrm>
            <a:prstGeom prst="rect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/>
            </a:p>
          </p:txBody>
        </p:sp>
      </p:grpSp>
      <p:sp>
        <p:nvSpPr>
          <p:cNvPr id="36" name="Oval 35"/>
          <p:cNvSpPr/>
          <p:nvPr/>
        </p:nvSpPr>
        <p:spPr>
          <a:xfrm>
            <a:off x="3049588" y="3565525"/>
            <a:ext cx="817562" cy="8175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600"/>
          </a:p>
        </p:txBody>
      </p:sp>
      <p:sp>
        <p:nvSpPr>
          <p:cNvPr id="38" name="TextBox 4"/>
          <p:cNvSpPr txBox="1">
            <a:spLocks noChangeArrowheads="1"/>
          </p:cNvSpPr>
          <p:nvPr/>
        </p:nvSpPr>
        <p:spPr bwMode="auto">
          <a:xfrm>
            <a:off x="390525" y="1366838"/>
            <a:ext cx="370486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200" b="1" dirty="0">
                <a:latin typeface="+mn-lt"/>
                <a:cs typeface="+mn-cs"/>
              </a:rPr>
              <a:t>Magnification </a:t>
            </a:r>
            <a:r>
              <a:rPr lang="en-US" sz="2200" b="1" dirty="0" smtClean="0">
                <a:latin typeface="+mn-lt"/>
                <a:cs typeface="+mn-cs"/>
              </a:rPr>
              <a:t>v’s </a:t>
            </a:r>
            <a:r>
              <a:rPr lang="en-US" sz="2200" b="1" dirty="0">
                <a:latin typeface="+mn-lt"/>
                <a:cs typeface="+mn-cs"/>
              </a:rPr>
              <a:t>well size</a:t>
            </a:r>
          </a:p>
        </p:txBody>
      </p:sp>
      <p:sp>
        <p:nvSpPr>
          <p:cNvPr id="41" name="Rounded Rectangle 40"/>
          <p:cNvSpPr/>
          <p:nvPr/>
        </p:nvSpPr>
        <p:spPr bwMode="auto">
          <a:xfrm>
            <a:off x="1824038" y="4846638"/>
            <a:ext cx="544512" cy="54610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42" name="Rectangle 41"/>
          <p:cNvSpPr/>
          <p:nvPr/>
        </p:nvSpPr>
        <p:spPr bwMode="auto">
          <a:xfrm>
            <a:off x="1741488" y="4835525"/>
            <a:ext cx="709612" cy="574675"/>
          </a:xfrm>
          <a:prstGeom prst="rect">
            <a:avLst/>
          </a:prstGeom>
          <a:solidFill>
            <a:srgbClr val="00FF00">
              <a:alpha val="35000"/>
            </a:srgbClr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44" name="Oval 43"/>
          <p:cNvSpPr/>
          <p:nvPr/>
        </p:nvSpPr>
        <p:spPr bwMode="auto">
          <a:xfrm>
            <a:off x="1524000" y="3429000"/>
            <a:ext cx="1144588" cy="109061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47" name="Rectangle 46"/>
          <p:cNvSpPr/>
          <p:nvPr/>
        </p:nvSpPr>
        <p:spPr bwMode="auto">
          <a:xfrm>
            <a:off x="1728788" y="3692525"/>
            <a:ext cx="709612" cy="574675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48" name="TextBox 23"/>
          <p:cNvSpPr txBox="1">
            <a:spLocks noChangeArrowheads="1"/>
          </p:cNvSpPr>
          <p:nvPr/>
        </p:nvSpPr>
        <p:spPr bwMode="auto">
          <a:xfrm>
            <a:off x="1905000" y="2438400"/>
            <a:ext cx="4016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dirty="0">
                <a:latin typeface="+mn-lt"/>
                <a:cs typeface="+mn-cs"/>
              </a:rPr>
              <a:t>2x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5"/>
          <p:cNvGrpSpPr>
            <a:grpSpLocks/>
          </p:cNvGrpSpPr>
          <p:nvPr/>
        </p:nvGrpSpPr>
        <p:grpSpPr bwMode="auto">
          <a:xfrm>
            <a:off x="457200" y="2774950"/>
            <a:ext cx="8245475" cy="3663950"/>
            <a:chOff x="196850" y="2819400"/>
            <a:chExt cx="8870950" cy="3886200"/>
          </a:xfrm>
        </p:grpSpPr>
        <p:sp>
          <p:nvSpPr>
            <p:cNvPr id="26634" name="TextBox 7"/>
            <p:cNvSpPr txBox="1">
              <a:spLocks noChangeArrowheads="1"/>
            </p:cNvSpPr>
            <p:nvPr/>
          </p:nvSpPr>
          <p:spPr bwMode="auto">
            <a:xfrm>
              <a:off x="228600" y="3011488"/>
              <a:ext cx="990600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>
                  <a:latin typeface="Calibri" pitchFamily="34" charset="0"/>
                </a:rPr>
                <a:t>384-well</a:t>
              </a:r>
            </a:p>
            <a:p>
              <a:r>
                <a:rPr lang="en-US" altLang="en-US">
                  <a:latin typeface="Calibri" pitchFamily="34" charset="0"/>
                </a:rPr>
                <a:t>3.7 mm</a:t>
              </a:r>
            </a:p>
          </p:txBody>
        </p:sp>
        <p:grpSp>
          <p:nvGrpSpPr>
            <p:cNvPr id="26635" name="Group 41"/>
            <p:cNvGrpSpPr>
              <a:grpSpLocks/>
            </p:cNvGrpSpPr>
            <p:nvPr/>
          </p:nvGrpSpPr>
          <p:grpSpPr bwMode="auto">
            <a:xfrm>
              <a:off x="1866900" y="3048000"/>
              <a:ext cx="762000" cy="762000"/>
              <a:chOff x="1752600" y="3124200"/>
              <a:chExt cx="762000" cy="7620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752898" y="3124597"/>
                <a:ext cx="761733" cy="761075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1790472" y="3239095"/>
                <a:ext cx="686585" cy="532079"/>
              </a:xfrm>
              <a:prstGeom prst="rect">
                <a:avLst/>
              </a:prstGeom>
              <a:solidFill>
                <a:srgbClr val="00FF00"/>
              </a:solidFill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26636" name="Group 40"/>
            <p:cNvGrpSpPr>
              <a:grpSpLocks/>
            </p:cNvGrpSpPr>
            <p:nvPr/>
          </p:nvGrpSpPr>
          <p:grpSpPr bwMode="auto">
            <a:xfrm>
              <a:off x="3848100" y="3048000"/>
              <a:ext cx="762000" cy="762000"/>
              <a:chOff x="3733800" y="3048000"/>
              <a:chExt cx="762000" cy="762000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3734088" y="3048397"/>
                <a:ext cx="761733" cy="761075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3925376" y="3277393"/>
                <a:ext cx="380867" cy="303083"/>
              </a:xfrm>
              <a:prstGeom prst="rect">
                <a:avLst/>
              </a:prstGeom>
              <a:solidFill>
                <a:srgbClr val="00FF00"/>
              </a:solidFill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26637" name="Group 39"/>
            <p:cNvGrpSpPr>
              <a:grpSpLocks/>
            </p:cNvGrpSpPr>
            <p:nvPr/>
          </p:nvGrpSpPr>
          <p:grpSpPr bwMode="auto">
            <a:xfrm>
              <a:off x="5829300" y="3048000"/>
              <a:ext cx="762000" cy="762000"/>
              <a:chOff x="5791200" y="3048000"/>
              <a:chExt cx="762000" cy="762000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5791479" y="3048397"/>
                <a:ext cx="761733" cy="761075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6057914" y="3353164"/>
                <a:ext cx="228862" cy="151542"/>
              </a:xfrm>
              <a:prstGeom prst="rect">
                <a:avLst/>
              </a:prstGeom>
              <a:solidFill>
                <a:srgbClr val="00FF00"/>
              </a:solidFill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26638" name="Group 38"/>
            <p:cNvGrpSpPr>
              <a:grpSpLocks/>
            </p:cNvGrpSpPr>
            <p:nvPr/>
          </p:nvGrpSpPr>
          <p:grpSpPr bwMode="auto">
            <a:xfrm>
              <a:off x="7734300" y="3048000"/>
              <a:ext cx="762000" cy="762000"/>
              <a:chOff x="7772400" y="2971800"/>
              <a:chExt cx="762000" cy="762000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7772013" y="2972197"/>
                <a:ext cx="761733" cy="761075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8098225" y="3314007"/>
                <a:ext cx="109307" cy="77455"/>
              </a:xfrm>
              <a:prstGeom prst="rect">
                <a:avLst/>
              </a:prstGeom>
              <a:solidFill>
                <a:srgbClr val="00FF00"/>
              </a:solidFill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pic>
          <p:nvPicPr>
            <p:cNvPr id="2663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4314825"/>
              <a:ext cx="2590800" cy="193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0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3794" t="2226" r="20689" b="7242"/>
            <a:stretch>
              <a:fillRect/>
            </a:stretch>
          </p:blipFill>
          <p:spPr bwMode="auto">
            <a:xfrm>
              <a:off x="457200" y="4800600"/>
              <a:ext cx="1447800" cy="19050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641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7775" y="4364038"/>
              <a:ext cx="2587625" cy="194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2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0" y="4933950"/>
              <a:ext cx="1647825" cy="177165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" name="Straight Arrow Connector 18"/>
            <p:cNvCxnSpPr>
              <a:stCxn id="8" idx="2"/>
            </p:cNvCxnSpPr>
            <p:nvPr/>
          </p:nvCxnSpPr>
          <p:spPr>
            <a:xfrm flipH="1">
              <a:off x="3681012" y="3582160"/>
              <a:ext cx="548244" cy="914300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>
              <a:off x="7544333" y="3582160"/>
              <a:ext cx="546535" cy="914300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1829624" y="5105994"/>
              <a:ext cx="990595" cy="532079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>
              <a:off x="6476882" y="5105994"/>
              <a:ext cx="990595" cy="532079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196850" y="2819400"/>
              <a:ext cx="8870950" cy="12190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820219" y="4876998"/>
              <a:ext cx="304010" cy="22899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467477" y="4876998"/>
              <a:ext cx="305718" cy="22899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6627" name="Group 31"/>
          <p:cNvGrpSpPr>
            <a:grpSpLocks/>
          </p:cNvGrpSpPr>
          <p:nvPr/>
        </p:nvGrpSpPr>
        <p:grpSpPr bwMode="auto">
          <a:xfrm>
            <a:off x="457200" y="2057400"/>
            <a:ext cx="8229600" cy="771525"/>
            <a:chOff x="457200" y="1617017"/>
            <a:chExt cx="8870950" cy="832284"/>
          </a:xfrm>
        </p:grpSpPr>
        <p:sp>
          <p:nvSpPr>
            <p:cNvPr id="26629" name="TextBox 22"/>
            <p:cNvSpPr txBox="1">
              <a:spLocks noChangeArrowheads="1"/>
            </p:cNvSpPr>
            <p:nvPr/>
          </p:nvSpPr>
          <p:spPr bwMode="auto">
            <a:xfrm>
              <a:off x="3798888" y="1752600"/>
              <a:ext cx="1315299" cy="696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1800">
                  <a:latin typeface="Calibri" pitchFamily="34" charset="0"/>
                </a:rPr>
                <a:t>4x</a:t>
              </a:r>
            </a:p>
            <a:p>
              <a:r>
                <a:rPr lang="en-US" altLang="en-US" sz="1800">
                  <a:latin typeface="Calibri" pitchFamily="34" charset="0"/>
                </a:rPr>
                <a:t>2 x 1.5 mm</a:t>
              </a:r>
            </a:p>
          </p:txBody>
        </p:sp>
        <p:sp>
          <p:nvSpPr>
            <p:cNvPr id="26630" name="TextBox 23"/>
            <p:cNvSpPr txBox="1">
              <a:spLocks noChangeArrowheads="1"/>
            </p:cNvSpPr>
            <p:nvPr/>
          </p:nvSpPr>
          <p:spPr bwMode="auto">
            <a:xfrm>
              <a:off x="1858963" y="1752600"/>
              <a:ext cx="1315299" cy="696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1800">
                  <a:latin typeface="Calibri" pitchFamily="34" charset="0"/>
                </a:rPr>
                <a:t>2.5x</a:t>
              </a:r>
            </a:p>
            <a:p>
              <a:r>
                <a:rPr lang="en-US" altLang="en-US" sz="1800">
                  <a:latin typeface="Calibri" pitchFamily="34" charset="0"/>
                </a:rPr>
                <a:t>3 x 2.3 mm</a:t>
              </a:r>
            </a:p>
          </p:txBody>
        </p:sp>
        <p:sp>
          <p:nvSpPr>
            <p:cNvPr id="26631" name="TextBox 25"/>
            <p:cNvSpPr txBox="1">
              <a:spLocks noChangeArrowheads="1"/>
            </p:cNvSpPr>
            <p:nvPr/>
          </p:nvSpPr>
          <p:spPr bwMode="auto">
            <a:xfrm>
              <a:off x="5691188" y="1752600"/>
              <a:ext cx="1503644" cy="696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1800">
                  <a:latin typeface="Calibri" pitchFamily="34" charset="0"/>
                </a:rPr>
                <a:t>10x</a:t>
              </a:r>
            </a:p>
            <a:p>
              <a:r>
                <a:rPr lang="en-US" altLang="en-US" sz="1800">
                  <a:latin typeface="Calibri" pitchFamily="34" charset="0"/>
                </a:rPr>
                <a:t>0.8 x 0.6 mm</a:t>
              </a:r>
            </a:p>
          </p:txBody>
        </p:sp>
        <p:sp>
          <p:nvSpPr>
            <p:cNvPr id="26632" name="TextBox 27"/>
            <p:cNvSpPr txBox="1">
              <a:spLocks noChangeArrowheads="1"/>
            </p:cNvSpPr>
            <p:nvPr/>
          </p:nvSpPr>
          <p:spPr bwMode="auto">
            <a:xfrm>
              <a:off x="7704137" y="1752600"/>
              <a:ext cx="1503644" cy="696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1800">
                  <a:latin typeface="Calibri" pitchFamily="34" charset="0"/>
                </a:rPr>
                <a:t>20x</a:t>
              </a:r>
            </a:p>
            <a:p>
              <a:r>
                <a:rPr lang="en-US" altLang="en-US" sz="1800">
                  <a:latin typeface="Calibri" pitchFamily="34" charset="0"/>
                </a:rPr>
                <a:t>0.4 x 0.3 mm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57200" y="1617017"/>
              <a:ext cx="8870950" cy="76207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</p:grpSp>
      <p:sp>
        <p:nvSpPr>
          <p:cNvPr id="33" name="TextBox 4"/>
          <p:cNvSpPr txBox="1">
            <a:spLocks noChangeArrowheads="1"/>
          </p:cNvSpPr>
          <p:nvPr/>
        </p:nvSpPr>
        <p:spPr bwMode="auto">
          <a:xfrm>
            <a:off x="390525" y="1366838"/>
            <a:ext cx="388279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200" b="1" dirty="0">
                <a:latin typeface="+mn-lt"/>
                <a:cs typeface="+mn-cs"/>
              </a:rPr>
              <a:t>Magnification </a:t>
            </a:r>
            <a:r>
              <a:rPr lang="en-US" sz="2200" b="1" dirty="0" smtClean="0">
                <a:latin typeface="+mn-lt"/>
                <a:cs typeface="+mn-cs"/>
              </a:rPr>
              <a:t>v’s </a:t>
            </a:r>
            <a:r>
              <a:rPr lang="en-US" sz="2200" b="1" dirty="0">
                <a:latin typeface="+mn-lt"/>
                <a:cs typeface="+mn-cs"/>
              </a:rPr>
              <a:t>pixel size</a:t>
            </a:r>
          </a:p>
        </p:txBody>
      </p:sp>
    </p:spTree>
    <p:extLst>
      <p:ext uri="{BB962C8B-B14F-4D97-AF65-F5344CB8AC3E}">
        <p14:creationId xmlns:p14="http://schemas.microsoft.com/office/powerpoint/2010/main" xmlns="" val="89562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304800" y="1366838"/>
            <a:ext cx="587532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200" b="1" dirty="0">
                <a:latin typeface="+mn-lt"/>
                <a:cs typeface="+mn-cs"/>
              </a:rPr>
              <a:t>Magnification and example of applications</a:t>
            </a:r>
          </a:p>
        </p:txBody>
      </p:sp>
      <p:pic>
        <p:nvPicPr>
          <p:cNvPr id="32771" name="Picture 2" descr="http://www.biotek.com/assets/tech_resources/9815/kinetic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32100"/>
            <a:ext cx="3276600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228600" y="4762500"/>
            <a:ext cx="32004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 eaLnBrk="0" hangingPunct="0">
              <a:buFont typeface="Arial" pitchFamily="34" charset="0"/>
              <a:buChar char="•"/>
              <a:defRPr/>
            </a:pPr>
            <a:r>
              <a:rPr lang="en-US" sz="1400" dirty="0">
                <a:latin typeface="+mn-lt"/>
                <a:cs typeface="+mn-cs"/>
              </a:rPr>
              <a:t>No cell details at all</a:t>
            </a:r>
          </a:p>
          <a:p>
            <a:pPr marL="177800" indent="-177800" eaLnBrk="0" hangingPunct="0">
              <a:buFont typeface="Arial" pitchFamily="34" charset="0"/>
              <a:buChar char="•"/>
              <a:defRPr/>
            </a:pPr>
            <a:r>
              <a:rPr lang="en-US" sz="1400" dirty="0">
                <a:latin typeface="+mn-lt"/>
                <a:cs typeface="+mn-cs"/>
              </a:rPr>
              <a:t>Counting could be difficult (many overlapping objects)</a:t>
            </a:r>
          </a:p>
          <a:p>
            <a:pPr marL="177800" indent="-177800" eaLnBrk="0" hangingPunct="0">
              <a:buFont typeface="Arial" pitchFamily="34" charset="0"/>
              <a:buChar char="•"/>
              <a:defRPr/>
            </a:pPr>
            <a:r>
              <a:rPr lang="en-US" sz="1400" dirty="0">
                <a:latin typeface="+mn-lt"/>
                <a:cs typeface="+mn-cs"/>
              </a:rPr>
              <a:t>In this case, total image intensity would be used rather than count.</a:t>
            </a:r>
          </a:p>
        </p:txBody>
      </p:sp>
      <p:sp>
        <p:nvSpPr>
          <p:cNvPr id="32773" name="TextBox 23"/>
          <p:cNvSpPr txBox="1">
            <a:spLocks noChangeArrowheads="1"/>
          </p:cNvSpPr>
          <p:nvPr/>
        </p:nvSpPr>
        <p:spPr bwMode="auto">
          <a:xfrm>
            <a:off x="457200" y="2146300"/>
            <a:ext cx="1220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800">
                <a:latin typeface="Calibri" pitchFamily="34" charset="0"/>
              </a:rPr>
              <a:t>2.5x</a:t>
            </a:r>
          </a:p>
          <a:p>
            <a:r>
              <a:rPr lang="en-US" altLang="en-US" sz="1800">
                <a:latin typeface="Calibri" pitchFamily="34" charset="0"/>
              </a:rPr>
              <a:t>3 x 2.3 mm</a:t>
            </a:r>
          </a:p>
        </p:txBody>
      </p:sp>
      <p:sp>
        <p:nvSpPr>
          <p:cNvPr id="32774" name="TextBox 22"/>
          <p:cNvSpPr txBox="1">
            <a:spLocks noChangeArrowheads="1"/>
          </p:cNvSpPr>
          <p:nvPr/>
        </p:nvSpPr>
        <p:spPr bwMode="auto">
          <a:xfrm>
            <a:off x="4038600" y="2033588"/>
            <a:ext cx="1219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800">
                <a:latin typeface="Calibri" pitchFamily="34" charset="0"/>
              </a:rPr>
              <a:t>4x</a:t>
            </a:r>
          </a:p>
          <a:p>
            <a:r>
              <a:rPr lang="en-US" altLang="en-US" sz="1800">
                <a:latin typeface="Calibri" pitchFamily="34" charset="0"/>
              </a:rPr>
              <a:t>2 x 1.5 mm</a:t>
            </a:r>
          </a:p>
        </p:txBody>
      </p:sp>
      <p:sp>
        <p:nvSpPr>
          <p:cNvPr id="32775" name="TextBox 27"/>
          <p:cNvSpPr txBox="1">
            <a:spLocks noChangeArrowheads="1"/>
          </p:cNvSpPr>
          <p:nvPr/>
        </p:nvSpPr>
        <p:spPr bwMode="auto">
          <a:xfrm>
            <a:off x="6553200" y="1993900"/>
            <a:ext cx="13954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800">
                <a:latin typeface="Calibri" pitchFamily="34" charset="0"/>
              </a:rPr>
              <a:t>20x</a:t>
            </a:r>
          </a:p>
          <a:p>
            <a:r>
              <a:rPr lang="en-US" altLang="en-US" sz="1800">
                <a:latin typeface="Calibri" pitchFamily="34" charset="0"/>
              </a:rPr>
              <a:t>0.4 x 0.3 mm</a:t>
            </a:r>
          </a:p>
        </p:txBody>
      </p:sp>
      <p:pic>
        <p:nvPicPr>
          <p:cNvPr id="3277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09900"/>
            <a:ext cx="19050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794" t="2226" r="20689" b="7242"/>
          <a:stretch>
            <a:fillRect/>
          </a:stretch>
        </p:blipFill>
        <p:spPr bwMode="auto">
          <a:xfrm>
            <a:off x="3810000" y="3821113"/>
            <a:ext cx="638175" cy="8397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3505200" y="4813300"/>
            <a:ext cx="2438400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 eaLnBrk="0" hangingPunct="0">
              <a:buFont typeface="Arial" pitchFamily="34" charset="0"/>
              <a:buChar char="•"/>
              <a:defRPr/>
            </a:pPr>
            <a:r>
              <a:rPr lang="en-US" sz="1400" dirty="0">
                <a:latin typeface="+mn-lt"/>
                <a:cs typeface="+mn-cs"/>
              </a:rPr>
              <a:t>Limited cell details</a:t>
            </a:r>
          </a:p>
          <a:p>
            <a:pPr marL="177800" indent="-177800" eaLnBrk="0" hangingPunct="0">
              <a:buFont typeface="Arial" pitchFamily="34" charset="0"/>
              <a:buChar char="•"/>
              <a:defRPr/>
            </a:pPr>
            <a:r>
              <a:rPr lang="en-US" sz="1400" dirty="0">
                <a:latin typeface="+mn-lt"/>
                <a:cs typeface="+mn-cs"/>
              </a:rPr>
              <a:t>Allows counting, and many cells are visible so good statistics</a:t>
            </a:r>
          </a:p>
          <a:p>
            <a:pPr marL="177800" indent="-177800" eaLnBrk="0" hangingPunct="0">
              <a:buFont typeface="Arial" pitchFamily="34" charset="0"/>
              <a:buChar char="•"/>
              <a:defRPr/>
            </a:pPr>
            <a:r>
              <a:rPr lang="en-US" sz="1400" dirty="0" smtClean="0">
                <a:latin typeface="+mn-lt"/>
                <a:cs typeface="+mn-cs"/>
              </a:rPr>
              <a:t>Cytotoxicity, </a:t>
            </a:r>
            <a:r>
              <a:rPr lang="en-US" sz="1400" dirty="0">
                <a:latin typeface="+mn-lt"/>
                <a:cs typeface="+mn-cs"/>
              </a:rPr>
              <a:t>cell proliferation assays</a:t>
            </a:r>
          </a:p>
        </p:txBody>
      </p:sp>
      <p:pic>
        <p:nvPicPr>
          <p:cNvPr id="3277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984500"/>
            <a:ext cx="2214563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6019800" y="4813300"/>
            <a:ext cx="28956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 eaLnBrk="0" hangingPunct="0">
              <a:buFont typeface="Arial" pitchFamily="34" charset="0"/>
              <a:buChar char="•"/>
              <a:defRPr/>
            </a:pPr>
            <a:r>
              <a:rPr lang="en-US" sz="1400" dirty="0">
                <a:latin typeface="+mn-lt"/>
                <a:cs typeface="+mn-cs"/>
              </a:rPr>
              <a:t>Intracellular details visible</a:t>
            </a:r>
          </a:p>
          <a:p>
            <a:pPr marL="177800" indent="-177800" eaLnBrk="0" hangingPunct="0">
              <a:buFont typeface="Arial" pitchFamily="34" charset="0"/>
              <a:buChar char="•"/>
              <a:defRPr/>
            </a:pPr>
            <a:r>
              <a:rPr lang="en-US" sz="1400" dirty="0">
                <a:latin typeface="+mn-lt"/>
                <a:cs typeface="+mn-cs"/>
              </a:rPr>
              <a:t>Qualitative information about location of fluorescence in cells</a:t>
            </a:r>
          </a:p>
          <a:p>
            <a:pPr marL="177800" indent="-177800" eaLnBrk="0" hangingPunct="0">
              <a:buFont typeface="Arial" pitchFamily="34" charset="0"/>
              <a:buChar char="•"/>
              <a:defRPr/>
            </a:pPr>
            <a:r>
              <a:rPr lang="en-US" sz="1400" dirty="0">
                <a:latin typeface="+mn-lt"/>
                <a:cs typeface="+mn-cs"/>
              </a:rPr>
              <a:t>Advanced image analysis can be performed in Gen5 or third party software.</a:t>
            </a:r>
          </a:p>
          <a:p>
            <a:pPr marL="177800" indent="-177800" eaLnBrk="0" hangingPunct="0">
              <a:buFont typeface="Arial" pitchFamily="34" charset="0"/>
              <a:buChar char="•"/>
              <a:defRPr/>
            </a:pPr>
            <a:r>
              <a:rPr lang="en-US" sz="1400" dirty="0">
                <a:latin typeface="+mn-lt"/>
                <a:cs typeface="+mn-cs"/>
              </a:rPr>
              <a:t>Apoptosis, translocation events…</a:t>
            </a:r>
          </a:p>
          <a:p>
            <a:pPr marL="177800" indent="-177800" eaLnBrk="0" hangingPunct="0">
              <a:buFont typeface="Arial" pitchFamily="34" charset="0"/>
              <a:buChar char="•"/>
              <a:defRPr/>
            </a:pPr>
            <a:endParaRPr lang="en-US" sz="1400" dirty="0">
              <a:latin typeface="+mn-lt"/>
              <a:cs typeface="+mn-cs"/>
            </a:endParaRPr>
          </a:p>
        </p:txBody>
      </p:sp>
      <p:pic>
        <p:nvPicPr>
          <p:cNvPr id="32781" name="Picture 4"/>
          <p:cNvPicPr>
            <a:picLocks noChangeAspect="1" noChangeArrowheads="1"/>
          </p:cNvPicPr>
          <p:nvPr/>
        </p:nvPicPr>
        <p:blipFill>
          <a:blip r:embed="rId6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206" t="68721" r="44942" b="3790"/>
          <a:stretch>
            <a:fillRect/>
          </a:stretch>
        </p:blipFill>
        <p:spPr bwMode="auto">
          <a:xfrm>
            <a:off x="6324600" y="3822700"/>
            <a:ext cx="1752600" cy="9556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2782" name="Group 34"/>
          <p:cNvGrpSpPr>
            <a:grpSpLocks/>
          </p:cNvGrpSpPr>
          <p:nvPr/>
        </p:nvGrpSpPr>
        <p:grpSpPr bwMode="auto">
          <a:xfrm>
            <a:off x="2286000" y="1981200"/>
            <a:ext cx="990600" cy="942975"/>
            <a:chOff x="1195866" y="1143000"/>
            <a:chExt cx="1600200" cy="1524000"/>
          </a:xfrm>
        </p:grpSpPr>
        <p:sp>
          <p:nvSpPr>
            <p:cNvPr id="15" name="Oval 14"/>
            <p:cNvSpPr/>
            <p:nvPr/>
          </p:nvSpPr>
          <p:spPr>
            <a:xfrm>
              <a:off x="1195866" y="1143000"/>
              <a:ext cx="1600200" cy="1524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52333" y="1638173"/>
              <a:ext cx="687265" cy="533657"/>
            </a:xfrm>
            <a:prstGeom prst="rect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</p:grpSp>
      <p:sp>
        <p:nvSpPr>
          <p:cNvPr id="17" name="Oval 16"/>
          <p:cNvSpPr/>
          <p:nvPr/>
        </p:nvSpPr>
        <p:spPr>
          <a:xfrm>
            <a:off x="2635250" y="2306638"/>
            <a:ext cx="292100" cy="2921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800"/>
          </a:p>
        </p:txBody>
      </p:sp>
      <p:grpSp>
        <p:nvGrpSpPr>
          <p:cNvPr id="32784" name="Group 35"/>
          <p:cNvGrpSpPr>
            <a:grpSpLocks/>
          </p:cNvGrpSpPr>
          <p:nvPr/>
        </p:nvGrpSpPr>
        <p:grpSpPr bwMode="auto">
          <a:xfrm>
            <a:off x="5334000" y="1960563"/>
            <a:ext cx="914400" cy="871537"/>
            <a:chOff x="3177066" y="1066800"/>
            <a:chExt cx="1600200" cy="1524000"/>
          </a:xfrm>
        </p:grpSpPr>
        <p:sp>
          <p:nvSpPr>
            <p:cNvPr id="19" name="Oval 18"/>
            <p:cNvSpPr/>
            <p:nvPr/>
          </p:nvSpPr>
          <p:spPr>
            <a:xfrm>
              <a:off x="3177066" y="1066800"/>
              <a:ext cx="1600200" cy="1524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785476" y="1677511"/>
              <a:ext cx="383381" cy="302579"/>
            </a:xfrm>
            <a:prstGeom prst="rect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</p:grpSp>
      <p:grpSp>
        <p:nvGrpSpPr>
          <p:cNvPr id="32785" name="Group 37"/>
          <p:cNvGrpSpPr>
            <a:grpSpLocks/>
          </p:cNvGrpSpPr>
          <p:nvPr/>
        </p:nvGrpSpPr>
        <p:grpSpPr bwMode="auto">
          <a:xfrm>
            <a:off x="7956550" y="1884363"/>
            <a:ext cx="935038" cy="890587"/>
            <a:chOff x="7215666" y="990600"/>
            <a:chExt cx="1600200" cy="1524000"/>
          </a:xfrm>
        </p:grpSpPr>
        <p:sp>
          <p:nvSpPr>
            <p:cNvPr id="22" name="Oval 21"/>
            <p:cNvSpPr/>
            <p:nvPr/>
          </p:nvSpPr>
          <p:spPr>
            <a:xfrm>
              <a:off x="7215666" y="990600"/>
              <a:ext cx="1600200" cy="1524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962789" y="1713210"/>
              <a:ext cx="105955" cy="78780"/>
            </a:xfrm>
            <a:prstGeom prst="rect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xmlns="" val="111067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 bwMode="auto">
          <a:xfrm>
            <a:off x="228600" y="1295400"/>
            <a:ext cx="701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defRPr/>
            </a:pPr>
            <a:r>
              <a:rPr lang="en-US" sz="22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More and More Assays are Run on Live Cells</a:t>
            </a:r>
          </a:p>
        </p:txBody>
      </p:sp>
      <p:sp>
        <p:nvSpPr>
          <p:cNvPr id="18435" name="Line 6"/>
          <p:cNvSpPr>
            <a:spLocks noChangeShapeType="1"/>
          </p:cNvSpPr>
          <p:nvPr/>
        </p:nvSpPr>
        <p:spPr bwMode="auto">
          <a:xfrm>
            <a:off x="304800" y="1676400"/>
            <a:ext cx="8305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8436" name="Picture 3" descr="C:\Documents and Settings\amouretx\My Documents\PM\Projects\Imager\Illustration\cytation_rt_gas_injectors_p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" y="1752600"/>
            <a:ext cx="700087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86200" y="1905000"/>
            <a:ext cx="457200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31775" indent="-231775">
              <a:buClr>
                <a:schemeClr val="accent6"/>
              </a:buClr>
              <a:buSzPct val="110000"/>
              <a:defRPr/>
            </a:pPr>
            <a:r>
              <a:rPr lang="en-US" b="1" dirty="0">
                <a:solidFill>
                  <a:schemeClr val="bg1"/>
                </a:solidFill>
                <a:cs typeface="+mn-cs"/>
              </a:rPr>
              <a:t>Cytation3 live cell features:</a:t>
            </a:r>
            <a:br>
              <a:rPr lang="en-US" b="1" dirty="0">
                <a:solidFill>
                  <a:schemeClr val="bg1"/>
                </a:solidFill>
                <a:cs typeface="+mn-cs"/>
              </a:rPr>
            </a:br>
            <a:endParaRPr lang="en-US" sz="800" b="1" dirty="0">
              <a:solidFill>
                <a:schemeClr val="bg1"/>
              </a:solidFill>
              <a:cs typeface="+mn-cs"/>
            </a:endParaRPr>
          </a:p>
          <a:p>
            <a:pPr marL="625475" indent="-231775">
              <a:buClr>
                <a:srgbClr val="981E32"/>
              </a:buClr>
              <a:buSzPct val="110000"/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bg1"/>
                </a:solidFill>
                <a:cs typeface="+mn-cs"/>
              </a:rPr>
              <a:t>Temperature control up to 45 ºC</a:t>
            </a:r>
          </a:p>
          <a:p>
            <a:pPr marL="625475" indent="-231775">
              <a:buClr>
                <a:srgbClr val="981E32"/>
              </a:buClr>
              <a:buSzPct val="110000"/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bg1"/>
                </a:solidFill>
                <a:cs typeface="+mn-cs"/>
              </a:rPr>
              <a:t>Gas controller (CO</a:t>
            </a:r>
            <a:r>
              <a:rPr lang="en-US" baseline="-25000" dirty="0">
                <a:solidFill>
                  <a:schemeClr val="bg1"/>
                </a:solidFill>
                <a:cs typeface="+mn-cs"/>
              </a:rPr>
              <a:t>2</a:t>
            </a:r>
            <a:r>
              <a:rPr lang="en-US" dirty="0">
                <a:solidFill>
                  <a:schemeClr val="bg1"/>
                </a:solidFill>
                <a:cs typeface="+mn-cs"/>
              </a:rPr>
              <a:t> / O</a:t>
            </a:r>
            <a:r>
              <a:rPr lang="en-US" baseline="-25000" dirty="0">
                <a:solidFill>
                  <a:schemeClr val="bg1"/>
                </a:solidFill>
                <a:cs typeface="+mn-cs"/>
              </a:rPr>
              <a:t>2</a:t>
            </a:r>
            <a:r>
              <a:rPr lang="en-US" dirty="0">
                <a:solidFill>
                  <a:schemeClr val="bg1"/>
                </a:solidFill>
                <a:cs typeface="+mn-cs"/>
              </a:rPr>
              <a:t>)</a:t>
            </a:r>
          </a:p>
          <a:p>
            <a:pPr marL="625475" indent="-231775">
              <a:buClr>
                <a:srgbClr val="981E32"/>
              </a:buClr>
              <a:buSzPct val="110000"/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bg1"/>
                </a:solidFill>
                <a:cs typeface="+mn-cs"/>
              </a:rPr>
              <a:t>Automatic reagent dispenser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 smtClean="0"/>
              <a:t>‘Pain-points’ Associated with Imaging Microplate Cell Based Assays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sz="quarter" idx="1"/>
          </p:nvPr>
        </p:nvSpPr>
        <p:spPr>
          <a:xfrm>
            <a:off x="1331640" y="3861048"/>
            <a:ext cx="6400800" cy="533400"/>
          </a:xfrm>
        </p:spPr>
        <p:txBody>
          <a:bodyPr/>
          <a:lstStyle/>
          <a:p>
            <a:r>
              <a:rPr lang="en-US" sz="1800" dirty="0" smtClean="0"/>
              <a:t>Why Cytation3 eases that pain…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xmlns="" val="355194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‘Pain Areas’ in Imaging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88840"/>
            <a:ext cx="7391400" cy="3802360"/>
          </a:xfrm>
        </p:spPr>
        <p:txBody>
          <a:bodyPr/>
          <a:lstStyle/>
          <a:p>
            <a:r>
              <a:rPr lang="en-US" dirty="0" smtClean="0"/>
              <a:t>Software</a:t>
            </a:r>
          </a:p>
          <a:p>
            <a:pPr lvl="1"/>
            <a:r>
              <a:rPr lang="en-US" dirty="0" smtClean="0"/>
              <a:t>Very complex</a:t>
            </a:r>
          </a:p>
          <a:p>
            <a:pPr lvl="1"/>
            <a:r>
              <a:rPr lang="en-US" dirty="0" smtClean="0"/>
              <a:t>Need a specialist</a:t>
            </a:r>
            <a:endParaRPr lang="en-US" dirty="0"/>
          </a:p>
          <a:p>
            <a:r>
              <a:rPr lang="en-US" dirty="0"/>
              <a:t>Resource issues</a:t>
            </a:r>
          </a:p>
          <a:p>
            <a:pPr lvl="1"/>
            <a:r>
              <a:rPr lang="en-US" dirty="0"/>
              <a:t>Instruments are expensive and often </a:t>
            </a:r>
            <a:r>
              <a:rPr lang="en-US" dirty="0" smtClean="0"/>
              <a:t>shared in </a:t>
            </a:r>
            <a:r>
              <a:rPr lang="en-US" dirty="0"/>
              <a:t>core facilities and not in your lab</a:t>
            </a:r>
          </a:p>
          <a:p>
            <a:pPr lvl="1"/>
            <a:r>
              <a:rPr lang="en-US" dirty="0"/>
              <a:t>Work flow </a:t>
            </a:r>
            <a:r>
              <a:rPr lang="en-US" dirty="0" smtClean="0"/>
              <a:t>planning &amp; scheduling</a:t>
            </a:r>
            <a:endParaRPr lang="en-US" dirty="0"/>
          </a:p>
          <a:p>
            <a:pPr lvl="1"/>
            <a:r>
              <a:rPr lang="en-US" dirty="0"/>
              <a:t>Often an expert is required to help</a:t>
            </a:r>
          </a:p>
          <a:p>
            <a:r>
              <a:rPr lang="en-US" dirty="0" smtClean="0"/>
              <a:t>Data Storage</a:t>
            </a:r>
          </a:p>
          <a:p>
            <a:pPr lvl="1"/>
            <a:r>
              <a:rPr lang="en-US" dirty="0" smtClean="0"/>
              <a:t>Large amounts of data generated</a:t>
            </a:r>
          </a:p>
          <a:p>
            <a:pPr lvl="2"/>
            <a:r>
              <a:rPr lang="en-US" dirty="0" smtClean="0"/>
              <a:t>1 image of 1 well = 2.5 MB</a:t>
            </a:r>
          </a:p>
          <a:p>
            <a:pPr lvl="2"/>
            <a:r>
              <a:rPr lang="en-US" dirty="0" smtClean="0"/>
              <a:t>1 384 well plate = 960MB</a:t>
            </a:r>
          </a:p>
          <a:p>
            <a:pPr lvl="1"/>
            <a:r>
              <a:rPr lang="en-US" dirty="0" smtClean="0"/>
              <a:t>Additional server needed for data management ($$$)</a:t>
            </a:r>
          </a:p>
          <a:p>
            <a:pPr lvl="1"/>
            <a:endParaRPr lang="en-US" dirty="0" smtClean="0"/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151316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Ease the pain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88840"/>
            <a:ext cx="7391400" cy="3802360"/>
          </a:xfrm>
        </p:spPr>
        <p:txBody>
          <a:bodyPr/>
          <a:lstStyle/>
          <a:p>
            <a:r>
              <a:rPr lang="en-US" dirty="0" smtClean="0"/>
              <a:t>Software</a:t>
            </a:r>
          </a:p>
          <a:p>
            <a:pPr lvl="1"/>
            <a:r>
              <a:rPr lang="en-US" dirty="0" smtClean="0"/>
              <a:t>Easy to use Gen5</a:t>
            </a:r>
          </a:p>
          <a:p>
            <a:pPr lvl="1"/>
            <a:r>
              <a:rPr lang="en-US" dirty="0" smtClean="0"/>
              <a:t>Familiar Microplate based</a:t>
            </a:r>
          </a:p>
          <a:p>
            <a:pPr lvl="1"/>
            <a:r>
              <a:rPr lang="en-US" dirty="0" smtClean="0"/>
              <a:t>Simple learning curve</a:t>
            </a:r>
          </a:p>
          <a:p>
            <a:r>
              <a:rPr lang="en-US" dirty="0"/>
              <a:t>Scheduling of resources</a:t>
            </a:r>
          </a:p>
          <a:p>
            <a:pPr lvl="1"/>
            <a:r>
              <a:rPr lang="en-US" dirty="0"/>
              <a:t>Cost effective</a:t>
            </a:r>
          </a:p>
          <a:p>
            <a:pPr lvl="2"/>
            <a:r>
              <a:rPr lang="en-US" dirty="0"/>
              <a:t>Reader, Microscope, Imager all in one</a:t>
            </a:r>
          </a:p>
          <a:p>
            <a:pPr lvl="2"/>
            <a:r>
              <a:rPr lang="en-US" dirty="0"/>
              <a:t>Cost of a </a:t>
            </a:r>
            <a:r>
              <a:rPr lang="en-US" dirty="0" smtClean="0"/>
              <a:t>high-end </a:t>
            </a:r>
            <a:r>
              <a:rPr lang="en-US" dirty="0" err="1"/>
              <a:t>m</a:t>
            </a:r>
            <a:r>
              <a:rPr lang="en-US" dirty="0" err="1" smtClean="0"/>
              <a:t>icroplate</a:t>
            </a:r>
            <a:r>
              <a:rPr lang="en-US" dirty="0" smtClean="0"/>
              <a:t> reader system</a:t>
            </a:r>
            <a:endParaRPr lang="en-US" dirty="0"/>
          </a:p>
          <a:p>
            <a:pPr lvl="2"/>
            <a:r>
              <a:rPr lang="en-US" dirty="0" smtClean="0"/>
              <a:t>Bench-top</a:t>
            </a:r>
            <a:r>
              <a:rPr lang="en-US" dirty="0"/>
              <a:t>, personal system</a:t>
            </a:r>
          </a:p>
          <a:p>
            <a:r>
              <a:rPr lang="en-US" dirty="0" smtClean="0"/>
              <a:t>Data storage</a:t>
            </a:r>
          </a:p>
          <a:p>
            <a:pPr lvl="1"/>
            <a:r>
              <a:rPr lang="en-US" dirty="0" smtClean="0"/>
              <a:t>Hit picking</a:t>
            </a:r>
          </a:p>
          <a:p>
            <a:pPr lvl="1"/>
            <a:r>
              <a:rPr lang="en-US" dirty="0" smtClean="0"/>
              <a:t>Reduces plate file sizes</a:t>
            </a:r>
          </a:p>
          <a:p>
            <a:pPr lvl="1"/>
            <a:r>
              <a:rPr lang="en-US" dirty="0" smtClean="0"/>
              <a:t>Focuses on the areas of interest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7086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t="3555" b="7556"/>
          <a:stretch>
            <a:fillRect/>
          </a:stretch>
        </p:blipFill>
        <p:spPr bwMode="auto">
          <a:xfrm>
            <a:off x="381000" y="2325687"/>
            <a:ext cx="3810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4648200" y="3957637"/>
            <a:ext cx="0" cy="23733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3" cstate="print"/>
          <a:srcRect t="3555" b="7556"/>
          <a:stretch>
            <a:fillRect/>
          </a:stretch>
        </p:blipFill>
        <p:spPr bwMode="auto">
          <a:xfrm>
            <a:off x="5226498" y="2325687"/>
            <a:ext cx="3220649" cy="1661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4"/>
          <p:cNvPicPr>
            <a:picLocks noChangeAspect="1" noChangeArrowheads="1"/>
          </p:cNvPicPr>
          <p:nvPr/>
        </p:nvPicPr>
        <p:blipFill>
          <a:blip r:embed="rId4" cstate="print"/>
          <a:srcRect t="3555" b="3999"/>
          <a:stretch>
            <a:fillRect/>
          </a:stretch>
        </p:blipFill>
        <p:spPr bwMode="auto">
          <a:xfrm>
            <a:off x="5226498" y="4882928"/>
            <a:ext cx="3220649" cy="167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TextBox 8"/>
          <p:cNvSpPr txBox="1">
            <a:spLocks noChangeArrowheads="1"/>
          </p:cNvSpPr>
          <p:nvPr/>
        </p:nvSpPr>
        <p:spPr bwMode="auto">
          <a:xfrm>
            <a:off x="5226498" y="4301475"/>
            <a:ext cx="3220649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libri" pitchFamily="34" charset="0"/>
              </a:rPr>
              <a:t>If GFP RFU&lt;26000, then image well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835234" y="4094971"/>
            <a:ext cx="3176" cy="1523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851650" y="4644804"/>
            <a:ext cx="6350" cy="1587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9" name="TextBox 17"/>
          <p:cNvSpPr txBox="1">
            <a:spLocks noChangeArrowheads="1"/>
          </p:cNvSpPr>
          <p:nvPr/>
        </p:nvSpPr>
        <p:spPr bwMode="auto">
          <a:xfrm>
            <a:off x="1329884" y="1854066"/>
            <a:ext cx="2057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u="sng" dirty="0">
                <a:latin typeface="Calibri" pitchFamily="34" charset="0"/>
              </a:rPr>
              <a:t>Image Full Plate</a:t>
            </a:r>
          </a:p>
        </p:txBody>
      </p:sp>
      <p:sp>
        <p:nvSpPr>
          <p:cNvPr id="5130" name="TextBox 18"/>
          <p:cNvSpPr txBox="1">
            <a:spLocks noChangeArrowheads="1"/>
          </p:cNvSpPr>
          <p:nvPr/>
        </p:nvSpPr>
        <p:spPr bwMode="auto">
          <a:xfrm>
            <a:off x="5098153" y="1854066"/>
            <a:ext cx="3733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u="sng" dirty="0">
                <a:latin typeface="Calibri" pitchFamily="34" charset="0"/>
              </a:rPr>
              <a:t>GFP Fluorescence Plate Read</a:t>
            </a:r>
          </a:p>
        </p:txBody>
      </p:sp>
      <p:sp>
        <p:nvSpPr>
          <p:cNvPr id="5132" name="TextBox 28"/>
          <p:cNvSpPr txBox="1">
            <a:spLocks noChangeArrowheads="1"/>
          </p:cNvSpPr>
          <p:nvPr/>
        </p:nvSpPr>
        <p:spPr bwMode="auto">
          <a:xfrm>
            <a:off x="4267200" y="3275458"/>
            <a:ext cx="838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Calibri" pitchFamily="34" charset="0"/>
              </a:rPr>
              <a:t>vs.</a:t>
            </a:r>
          </a:p>
        </p:txBody>
      </p:sp>
      <p:cxnSp>
        <p:nvCxnSpPr>
          <p:cNvPr id="30" name="Straight Connector 29"/>
          <p:cNvCxnSpPr/>
          <p:nvPr/>
        </p:nvCxnSpPr>
        <p:spPr>
          <a:xfrm rot="5400000">
            <a:off x="4152900" y="2820987"/>
            <a:ext cx="990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34366738"/>
              </p:ext>
            </p:extLst>
          </p:nvPr>
        </p:nvGraphicFramePr>
        <p:xfrm>
          <a:off x="381001" y="4322364"/>
          <a:ext cx="3810000" cy="17575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30"/>
                <a:gridCol w="952701"/>
                <a:gridCol w="913069"/>
              </a:tblGrid>
              <a:tr h="329258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Full Plate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Hit Wells</a:t>
                      </a:r>
                      <a:endParaRPr lang="en-US" sz="1200" dirty="0"/>
                    </a:p>
                  </a:txBody>
                  <a:tcPr anchor="ctr"/>
                </a:tc>
              </a:tr>
              <a:tr h="52737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Image Acquisition Time*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 </a:t>
                      </a:r>
                      <a:r>
                        <a:rPr lang="en-US" sz="1200" dirty="0" err="1" smtClean="0"/>
                        <a:t>hr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17 min</a:t>
                      </a:r>
                      <a:endParaRPr lang="en-US" sz="1200" dirty="0"/>
                    </a:p>
                  </a:txBody>
                  <a:tcPr anchor="ctr"/>
                </a:tc>
              </a:tr>
              <a:tr h="52737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Image Analysis Time**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9 min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 min</a:t>
                      </a:r>
                      <a:endParaRPr lang="en-US" sz="1200" dirty="0"/>
                    </a:p>
                  </a:txBody>
                  <a:tcPr anchor="ctr"/>
                </a:tc>
              </a:tr>
              <a:tr h="37355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Hard Disk Space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6.5 GB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650 MB</a:t>
                      </a:r>
                      <a:endParaRPr lang="en-US" sz="12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81000" y="60960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*384 well plate, 2x2 montage in 2 channels, 4x objective</a:t>
            </a:r>
          </a:p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**Cell counting in 2 channels 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Cytation3: Hit Picking Advantage</a:t>
            </a:r>
          </a:p>
        </p:txBody>
      </p:sp>
    </p:spTree>
    <p:extLst>
      <p:ext uri="{BB962C8B-B14F-4D97-AF65-F5344CB8AC3E}">
        <p14:creationId xmlns:p14="http://schemas.microsoft.com/office/powerpoint/2010/main" xmlns="" val="385211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 animBg="1"/>
      <p:bldP spid="5130" grpId="0"/>
      <p:bldP spid="5132" grpId="0"/>
      <p:bldP spid="1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 smtClean="0"/>
              <a:t>Examples of applications using the Cytation3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1344304"/>
            <a:ext cx="7010400" cy="4572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Cytation3 Applications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53000" y="3638490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bg1"/>
                </a:solidFill>
              </a:rPr>
              <a:t> Quantitative numerical  data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88975" y="1899821"/>
            <a:ext cx="2682825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>
              <a:buClr>
                <a:srgbClr val="990000"/>
              </a:buClr>
            </a:pPr>
            <a:r>
              <a:rPr lang="en-US" sz="1200" b="1" dirty="0" smtClean="0">
                <a:latin typeface="+mn-lt"/>
              </a:rPr>
              <a:t>Multimode Detection Applications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endParaRPr lang="en-US" sz="1000" dirty="0" smtClean="0">
              <a:latin typeface="+mn-lt"/>
            </a:endParaRP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Apoptosis</a:t>
            </a:r>
            <a:endParaRPr lang="en-US" sz="1000" dirty="0">
              <a:latin typeface="+mn-lt"/>
            </a:endParaRP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Bacterial adhesion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err="1">
                <a:latin typeface="+mn-lt"/>
              </a:rPr>
              <a:t>Biofuel</a:t>
            </a:r>
            <a:r>
              <a:rPr lang="en-US" sz="1000" dirty="0">
                <a:latin typeface="+mn-lt"/>
              </a:rPr>
              <a:t> research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Calcium mobilization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Cell adhesion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Cell expression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Cell proliferation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Cell viability &amp; </a:t>
            </a:r>
            <a:r>
              <a:rPr lang="en-US" sz="1000" dirty="0" err="1">
                <a:latin typeface="+mn-lt"/>
              </a:rPr>
              <a:t>cytotoxcity</a:t>
            </a:r>
            <a:endParaRPr lang="en-US" sz="1000" dirty="0">
              <a:latin typeface="+mn-lt"/>
            </a:endParaRP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err="1">
                <a:latin typeface="+mn-lt"/>
              </a:rPr>
              <a:t>Chemotaxis</a:t>
            </a:r>
            <a:endParaRPr lang="en-US" sz="1000" dirty="0">
              <a:latin typeface="+mn-lt"/>
            </a:endParaRP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err="1">
                <a:latin typeface="+mn-lt"/>
              </a:rPr>
              <a:t>Colorimeric</a:t>
            </a:r>
            <a:r>
              <a:rPr lang="en-US" sz="1000" dirty="0">
                <a:latin typeface="+mn-lt"/>
              </a:rPr>
              <a:t> assays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err="1">
                <a:latin typeface="+mn-lt"/>
              </a:rPr>
              <a:t>Cytochrome</a:t>
            </a:r>
            <a:r>
              <a:rPr lang="en-US" sz="1000" dirty="0">
                <a:latin typeface="+mn-lt"/>
              </a:rPr>
              <a:t> P450 </a:t>
            </a:r>
            <a:r>
              <a:rPr lang="en-US" sz="1000" dirty="0" smtClean="0">
                <a:latin typeface="+mn-lt"/>
              </a:rPr>
              <a:t>induction/inhibition</a:t>
            </a:r>
            <a:endParaRPr lang="en-US" sz="1000" dirty="0">
              <a:latin typeface="+mn-lt"/>
            </a:endParaRP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Cytokine analysis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DNA quantification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err="1">
                <a:latin typeface="+mn-lt"/>
              </a:rPr>
              <a:t>eGFP</a:t>
            </a:r>
            <a:r>
              <a:rPr lang="en-US" sz="1000" dirty="0">
                <a:latin typeface="+mn-lt"/>
              </a:rPr>
              <a:t> quantification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ELISA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Enzyme activity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Enzyme kinetics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err="1">
                <a:latin typeface="+mn-lt"/>
              </a:rPr>
              <a:t>Epigenetics</a:t>
            </a:r>
            <a:endParaRPr lang="en-US" sz="1000" dirty="0">
              <a:latin typeface="+mn-lt"/>
            </a:endParaRP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Immunoassays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err="1">
                <a:latin typeface="+mn-lt"/>
              </a:rPr>
              <a:t>Kinase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smtClean="0">
                <a:latin typeface="+mn-lt"/>
              </a:rPr>
              <a:t>assays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Kinetic yeast growth profiles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Live cell analysis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Metabolic activity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Mitochondrial membrane potential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NADH/NADPH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Na</a:t>
            </a:r>
            <a:r>
              <a:rPr lang="en-US" sz="1000" baseline="30000" dirty="0" smtClean="0">
                <a:latin typeface="+mn-lt"/>
              </a:rPr>
              <a:t>+</a:t>
            </a:r>
            <a:r>
              <a:rPr lang="en-US" sz="1000" dirty="0" smtClean="0">
                <a:latin typeface="+mn-lt"/>
              </a:rPr>
              <a:t>/H</a:t>
            </a:r>
            <a:r>
              <a:rPr lang="en-US" sz="1000" baseline="30000" dirty="0" smtClean="0">
                <a:latin typeface="+mn-lt"/>
              </a:rPr>
              <a:t>+</a:t>
            </a:r>
            <a:r>
              <a:rPr lang="en-US" sz="1000" dirty="0" smtClean="0">
                <a:latin typeface="+mn-lt"/>
              </a:rPr>
              <a:t> exchange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Nucleic acid quantification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endParaRPr lang="en-US" sz="1000" dirty="0" smtClean="0">
              <a:latin typeface="+mn-lt"/>
            </a:endParaRP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endParaRPr lang="en-US" sz="1000" dirty="0" smtClean="0">
              <a:latin typeface="+mn-lt"/>
            </a:endParaRP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endParaRPr lang="en-US" sz="1000" dirty="0">
              <a:latin typeface="+mn-lt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960975" y="2054327"/>
            <a:ext cx="260162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endParaRPr lang="en-US" sz="1000" dirty="0" smtClean="0">
              <a:latin typeface="+mn-lt"/>
            </a:endParaRP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Oxidative burst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Oxidation reactions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PAMPA</a:t>
            </a:r>
            <a:endParaRPr lang="en-US" sz="1000" dirty="0">
              <a:latin typeface="+mn-lt"/>
            </a:endParaRP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PCR product quantification &amp; quality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Protease activity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Protein aggregation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Protein quantification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Receptor binding studies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Reporter gene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Signal transduction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Single Nucleotide Polymorphisms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>
                <a:latin typeface="+mn-lt"/>
              </a:rPr>
              <a:t>Spectral Scanning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Toxicology</a:t>
            </a:r>
          </a:p>
        </p:txBody>
      </p:sp>
      <p:sp>
        <p:nvSpPr>
          <p:cNvPr id="8" name="Rectangle 7"/>
          <p:cNvSpPr/>
          <p:nvPr/>
        </p:nvSpPr>
        <p:spPr>
          <a:xfrm>
            <a:off x="5469492" y="1900616"/>
            <a:ext cx="331824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Clr>
                <a:srgbClr val="990000"/>
              </a:buClr>
            </a:pPr>
            <a:r>
              <a:rPr lang="en-US" sz="1200" b="1" dirty="0" smtClean="0">
                <a:latin typeface="+mn-lt"/>
              </a:rPr>
              <a:t>Imaging Applications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endParaRPr lang="en-US" sz="1000" dirty="0" smtClean="0">
              <a:latin typeface="+mn-lt"/>
            </a:endParaRPr>
          </a:p>
          <a:p>
            <a:pPr marL="228600" lvl="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solidFill>
                  <a:prstClr val="black"/>
                </a:solidFill>
                <a:latin typeface="+mn-lt"/>
              </a:rPr>
              <a:t>Cell Migration</a:t>
            </a:r>
          </a:p>
          <a:p>
            <a:pPr marL="685800" lvl="1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solidFill>
                  <a:prstClr val="black"/>
                </a:solidFill>
                <a:latin typeface="+mn-lt"/>
              </a:rPr>
              <a:t>Scratch Assay</a:t>
            </a:r>
          </a:p>
          <a:p>
            <a:pPr marL="685800" lvl="1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solidFill>
                  <a:prstClr val="black"/>
                </a:solidFill>
                <a:latin typeface="+mn-lt"/>
              </a:rPr>
              <a:t>Wound Healing (Oris Assay)</a:t>
            </a:r>
          </a:p>
          <a:p>
            <a:pPr marL="228600" lvl="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err="1" smtClean="0">
                <a:solidFill>
                  <a:prstClr val="black"/>
                </a:solidFill>
                <a:latin typeface="+mn-lt"/>
              </a:rPr>
              <a:t>Colocalization</a:t>
            </a:r>
            <a:endParaRPr lang="en-US" sz="1000" dirty="0" smtClean="0">
              <a:solidFill>
                <a:prstClr val="black"/>
              </a:solidFill>
              <a:latin typeface="+mn-lt"/>
            </a:endParaRP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Counting</a:t>
            </a:r>
          </a:p>
          <a:p>
            <a:pPr marL="685800" lvl="1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Cell Proliferation</a:t>
            </a:r>
          </a:p>
          <a:p>
            <a:pPr marL="685800" lvl="1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Cell Toxicity</a:t>
            </a:r>
          </a:p>
          <a:p>
            <a:pPr marL="685800" lvl="1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Cell Viability</a:t>
            </a:r>
          </a:p>
          <a:p>
            <a:pPr marL="685800" lvl="1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solidFill>
                  <a:prstClr val="black"/>
                </a:solidFill>
                <a:latin typeface="+mn-lt"/>
              </a:rPr>
              <a:t>Nuclear Count</a:t>
            </a:r>
          </a:p>
          <a:p>
            <a:pPr marL="685800" lvl="1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Whole Organism Counting (C. </a:t>
            </a:r>
            <a:r>
              <a:rPr lang="en-US" sz="1000" dirty="0" err="1" smtClean="0">
                <a:latin typeface="+mn-lt"/>
              </a:rPr>
              <a:t>Elegans</a:t>
            </a:r>
            <a:r>
              <a:rPr lang="en-US" sz="1000" dirty="0" smtClean="0">
                <a:latin typeface="+mn-lt"/>
              </a:rPr>
              <a:t>)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Hypertrophy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Hit Picking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Montage</a:t>
            </a:r>
          </a:p>
          <a:p>
            <a:pPr marL="228600" lvl="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solidFill>
                  <a:prstClr val="black"/>
                </a:solidFill>
                <a:latin typeface="+mn-lt"/>
              </a:rPr>
              <a:t>Neurite Outgrowth</a:t>
            </a:r>
          </a:p>
          <a:p>
            <a:pPr marL="228600" lvl="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solidFill>
                  <a:prstClr val="black"/>
                </a:solidFill>
                <a:latin typeface="+mn-lt"/>
              </a:rPr>
              <a:t>Nuclear Translocation</a:t>
            </a:r>
          </a:p>
          <a:p>
            <a:pPr marL="685800" lvl="1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solidFill>
                  <a:prstClr val="black"/>
                </a:solidFill>
                <a:latin typeface="+mn-lt"/>
              </a:rPr>
              <a:t>Caspase-3 translocation during apoptosis</a:t>
            </a:r>
          </a:p>
          <a:p>
            <a:pPr marL="228600" lvl="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solidFill>
                  <a:prstClr val="black"/>
                </a:solidFill>
                <a:latin typeface="+mn-lt"/>
              </a:rPr>
              <a:t>Protein Expression</a:t>
            </a:r>
          </a:p>
          <a:p>
            <a:pPr marL="685800" lvl="1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solidFill>
                  <a:prstClr val="black"/>
                </a:solidFill>
                <a:latin typeface="+mn-lt"/>
              </a:rPr>
              <a:t>P53, P21, c-Jun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Subpopulation Analysis</a:t>
            </a:r>
          </a:p>
          <a:p>
            <a:pPr marL="685800" lvl="1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Apoptosis/Necrosis</a:t>
            </a:r>
          </a:p>
          <a:p>
            <a:pPr marL="685800" lvl="1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solidFill>
                  <a:prstClr val="black"/>
                </a:solidFill>
                <a:latin typeface="+mn-lt"/>
              </a:rPr>
              <a:t>Cell Cycle</a:t>
            </a:r>
          </a:p>
          <a:p>
            <a:pPr marL="685800" lvl="1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solidFill>
                  <a:prstClr val="black"/>
                </a:solidFill>
                <a:latin typeface="+mn-lt"/>
              </a:rPr>
              <a:t>Cell Infection by virus/parasite</a:t>
            </a:r>
          </a:p>
          <a:p>
            <a:pPr marL="685800" lvl="1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Hypoxia&amp; Oxidative Stress</a:t>
            </a:r>
          </a:p>
          <a:p>
            <a:pPr marL="685800" lvl="1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solidFill>
                  <a:prstClr val="black"/>
                </a:solidFill>
                <a:latin typeface="+mn-lt"/>
              </a:rPr>
              <a:t>Mitotic Index</a:t>
            </a:r>
          </a:p>
          <a:p>
            <a:pPr marL="685800" lvl="1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solidFill>
                  <a:prstClr val="black"/>
                </a:solidFill>
                <a:latin typeface="+mn-lt"/>
              </a:rPr>
              <a:t>Protein Expression</a:t>
            </a:r>
          </a:p>
          <a:p>
            <a:pPr marL="685800" lvl="1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Transfection Efficiency</a:t>
            </a:r>
          </a:p>
          <a:p>
            <a:pPr marL="228600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Time Lapse/Kinetics</a:t>
            </a:r>
          </a:p>
          <a:p>
            <a:pPr marL="685800" lvl="1" indent="-228600">
              <a:buClr>
                <a:srgbClr val="990000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+mn-lt"/>
              </a:rPr>
              <a:t>Caspase-3 translocation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5551966" y="2275367"/>
            <a:ext cx="2468880" cy="152400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5528931" y="3189767"/>
            <a:ext cx="2468880" cy="152400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5528931" y="6085367"/>
            <a:ext cx="2468880" cy="152400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5528931" y="5628167"/>
            <a:ext cx="2468880" cy="152400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169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271463" y="1371600"/>
            <a:ext cx="263565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altLang="en-US" sz="2200" dirty="0">
                <a:solidFill>
                  <a:srgbClr val="000000"/>
                </a:solidFill>
                <a:latin typeface="+mj-lt"/>
              </a:rPr>
              <a:t>Cell-based assays</a:t>
            </a:r>
          </a:p>
        </p:txBody>
      </p:sp>
      <p:grpSp>
        <p:nvGrpSpPr>
          <p:cNvPr id="50179" name="Group 3"/>
          <p:cNvGrpSpPr>
            <a:grpSpLocks/>
          </p:cNvGrpSpPr>
          <p:nvPr/>
        </p:nvGrpSpPr>
        <p:grpSpPr bwMode="auto">
          <a:xfrm>
            <a:off x="2971800" y="2805113"/>
            <a:ext cx="2590800" cy="2286000"/>
            <a:chOff x="1728" y="1632"/>
            <a:chExt cx="1920" cy="1680"/>
          </a:xfrm>
        </p:grpSpPr>
        <p:sp>
          <p:nvSpPr>
            <p:cNvPr id="50194" name="Oval 4" descr="Newsprint"/>
            <p:cNvSpPr>
              <a:spLocks noChangeArrowheads="1"/>
            </p:cNvSpPr>
            <p:nvPr/>
          </p:nvSpPr>
          <p:spPr bwMode="auto">
            <a:xfrm>
              <a:off x="1728" y="1632"/>
              <a:ext cx="1920" cy="1680"/>
            </a:xfrm>
            <a:prstGeom prst="ellipse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53975" cmpd="dbl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endParaRPr lang="en-US" altLang="en-US" sz="2000" b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0195" name="Oval 5"/>
            <p:cNvSpPr>
              <a:spLocks noChangeArrowheads="1"/>
            </p:cNvSpPr>
            <p:nvPr/>
          </p:nvSpPr>
          <p:spPr bwMode="auto">
            <a:xfrm>
              <a:off x="2688" y="2064"/>
              <a:ext cx="576" cy="48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endParaRPr lang="en-US" altLang="en-US" sz="2000" b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50180" name="Freeform 6"/>
          <p:cNvSpPr>
            <a:spLocks/>
          </p:cNvSpPr>
          <p:nvPr/>
        </p:nvSpPr>
        <p:spPr bwMode="auto">
          <a:xfrm>
            <a:off x="4724400" y="2576513"/>
            <a:ext cx="2438400" cy="1143000"/>
          </a:xfrm>
          <a:custGeom>
            <a:avLst/>
            <a:gdLst>
              <a:gd name="T0" fmla="*/ 0 w 1536"/>
              <a:gd name="T1" fmla="*/ 2147483647 h 720"/>
              <a:gd name="T2" fmla="*/ 2147483647 w 1536"/>
              <a:gd name="T3" fmla="*/ 0 h 720"/>
              <a:gd name="T4" fmla="*/ 2147483647 w 1536"/>
              <a:gd name="T5" fmla="*/ 0 h 720"/>
              <a:gd name="T6" fmla="*/ 0 60000 65536"/>
              <a:gd name="T7" fmla="*/ 0 60000 65536"/>
              <a:gd name="T8" fmla="*/ 0 60000 65536"/>
              <a:gd name="T9" fmla="*/ 0 w 1536"/>
              <a:gd name="T10" fmla="*/ 0 h 720"/>
              <a:gd name="T11" fmla="*/ 1536 w 1536"/>
              <a:gd name="T12" fmla="*/ 720 h 7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36" h="720">
                <a:moveTo>
                  <a:pt x="0" y="720"/>
                </a:moveTo>
                <a:lnTo>
                  <a:pt x="624" y="0"/>
                </a:lnTo>
                <a:lnTo>
                  <a:pt x="1536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50181" name="Freeform 7"/>
          <p:cNvSpPr>
            <a:spLocks/>
          </p:cNvSpPr>
          <p:nvPr/>
        </p:nvSpPr>
        <p:spPr bwMode="auto">
          <a:xfrm>
            <a:off x="4800600" y="4405313"/>
            <a:ext cx="1981200" cy="762000"/>
          </a:xfrm>
          <a:custGeom>
            <a:avLst/>
            <a:gdLst>
              <a:gd name="T0" fmla="*/ 0 w 1248"/>
              <a:gd name="T1" fmla="*/ 0 h 480"/>
              <a:gd name="T2" fmla="*/ 2147483647 w 1248"/>
              <a:gd name="T3" fmla="*/ 2147483647 h 480"/>
              <a:gd name="T4" fmla="*/ 2147483647 w 1248"/>
              <a:gd name="T5" fmla="*/ 2147483647 h 480"/>
              <a:gd name="T6" fmla="*/ 0 60000 65536"/>
              <a:gd name="T7" fmla="*/ 0 60000 65536"/>
              <a:gd name="T8" fmla="*/ 0 60000 65536"/>
              <a:gd name="T9" fmla="*/ 0 w 1248"/>
              <a:gd name="T10" fmla="*/ 0 h 480"/>
              <a:gd name="T11" fmla="*/ 1248 w 1248"/>
              <a:gd name="T12" fmla="*/ 480 h 4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48" h="480">
                <a:moveTo>
                  <a:pt x="0" y="0"/>
                </a:moveTo>
                <a:lnTo>
                  <a:pt x="384" y="480"/>
                </a:lnTo>
                <a:lnTo>
                  <a:pt x="1248" y="48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50182" name="Freeform 8"/>
          <p:cNvSpPr>
            <a:spLocks/>
          </p:cNvSpPr>
          <p:nvPr/>
        </p:nvSpPr>
        <p:spPr bwMode="auto">
          <a:xfrm>
            <a:off x="600075" y="3279775"/>
            <a:ext cx="2495550" cy="233363"/>
          </a:xfrm>
          <a:custGeom>
            <a:avLst/>
            <a:gdLst>
              <a:gd name="T0" fmla="*/ 2147483647 w 1572"/>
              <a:gd name="T1" fmla="*/ 2147483647 h 147"/>
              <a:gd name="T2" fmla="*/ 2147483647 w 1572"/>
              <a:gd name="T3" fmla="*/ 0 h 147"/>
              <a:gd name="T4" fmla="*/ 0 w 1572"/>
              <a:gd name="T5" fmla="*/ 2147483647 h 147"/>
              <a:gd name="T6" fmla="*/ 0 60000 65536"/>
              <a:gd name="T7" fmla="*/ 0 60000 65536"/>
              <a:gd name="T8" fmla="*/ 0 60000 65536"/>
              <a:gd name="T9" fmla="*/ 0 w 1572"/>
              <a:gd name="T10" fmla="*/ 0 h 147"/>
              <a:gd name="T11" fmla="*/ 1572 w 1572"/>
              <a:gd name="T12" fmla="*/ 147 h 1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72" h="147">
                <a:moveTo>
                  <a:pt x="1572" y="147"/>
                </a:moveTo>
                <a:lnTo>
                  <a:pt x="1188" y="0"/>
                </a:lnTo>
                <a:lnTo>
                  <a:pt x="0" y="1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50183" name="AutoShape 9"/>
          <p:cNvSpPr>
            <a:spLocks noChangeArrowheads="1"/>
          </p:cNvSpPr>
          <p:nvPr/>
        </p:nvSpPr>
        <p:spPr bwMode="auto">
          <a:xfrm>
            <a:off x="2133600" y="3795713"/>
            <a:ext cx="1295400" cy="457200"/>
          </a:xfrm>
          <a:prstGeom prst="leftArrow">
            <a:avLst>
              <a:gd name="adj1" fmla="val 50000"/>
              <a:gd name="adj2" fmla="val 70833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endParaRPr lang="en-US" altLang="en-US" sz="2000" b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0184" name="Text Box 10"/>
          <p:cNvSpPr txBox="1">
            <a:spLocks noChangeArrowheads="1"/>
          </p:cNvSpPr>
          <p:nvPr/>
        </p:nvSpPr>
        <p:spPr bwMode="auto">
          <a:xfrm>
            <a:off x="6003925" y="2206625"/>
            <a:ext cx="2378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altLang="en-US" sz="2000" b="0">
                <a:solidFill>
                  <a:srgbClr val="000000"/>
                </a:solidFill>
                <a:latin typeface="Arial" pitchFamily="34" charset="0"/>
              </a:rPr>
              <a:t>Reporter Gene</a:t>
            </a:r>
            <a:endParaRPr lang="en-US" altLang="en-US" sz="1800" b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0185" name="Text Box 11"/>
          <p:cNvSpPr txBox="1">
            <a:spLocks noChangeArrowheads="1"/>
          </p:cNvSpPr>
          <p:nvPr/>
        </p:nvSpPr>
        <p:spPr bwMode="auto">
          <a:xfrm>
            <a:off x="5362575" y="4786313"/>
            <a:ext cx="35528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altLang="en-US" sz="2000" b="0">
                <a:solidFill>
                  <a:srgbClr val="000000"/>
                </a:solidFill>
                <a:latin typeface="Arial" pitchFamily="34" charset="0"/>
              </a:rPr>
              <a:t>Protein / enzyme (e.g. kinase)</a:t>
            </a:r>
          </a:p>
        </p:txBody>
      </p:sp>
      <p:sp>
        <p:nvSpPr>
          <p:cNvPr id="50186" name="Text Box 12"/>
          <p:cNvSpPr txBox="1">
            <a:spLocks noChangeArrowheads="1"/>
          </p:cNvSpPr>
          <p:nvPr/>
        </p:nvSpPr>
        <p:spPr bwMode="auto">
          <a:xfrm>
            <a:off x="488950" y="2895600"/>
            <a:ext cx="1681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altLang="en-US" sz="2000" b="0">
                <a:solidFill>
                  <a:srgbClr val="000000"/>
                </a:solidFill>
                <a:latin typeface="Arial" pitchFamily="34" charset="0"/>
              </a:rPr>
              <a:t>Ion Channels</a:t>
            </a:r>
            <a:endParaRPr lang="en-US" altLang="en-US" sz="1800" b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0187" name="Text Box 13"/>
          <p:cNvSpPr txBox="1">
            <a:spLocks noChangeArrowheads="1"/>
          </p:cNvSpPr>
          <p:nvPr/>
        </p:nvSpPr>
        <p:spPr bwMode="auto">
          <a:xfrm>
            <a:off x="1403350" y="3795713"/>
            <a:ext cx="735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altLang="en-US" sz="2000" b="0">
                <a:solidFill>
                  <a:srgbClr val="000000"/>
                </a:solidFill>
                <a:latin typeface="Arial" pitchFamily="34" charset="0"/>
              </a:rPr>
              <a:t>ROS</a:t>
            </a:r>
            <a:endParaRPr lang="en-US" altLang="en-US" sz="1800" b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0188" name="Text Box 14"/>
          <p:cNvSpPr txBox="1">
            <a:spLocks noChangeArrowheads="1"/>
          </p:cNvSpPr>
          <p:nvPr/>
        </p:nvSpPr>
        <p:spPr bwMode="auto">
          <a:xfrm>
            <a:off x="228600" y="5562600"/>
            <a:ext cx="3459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altLang="en-US" sz="2000" b="0">
                <a:solidFill>
                  <a:srgbClr val="000000"/>
                </a:solidFill>
                <a:latin typeface="Arial" pitchFamily="34" charset="0"/>
              </a:rPr>
              <a:t>Cytotoxicity, Cell proliferation</a:t>
            </a:r>
          </a:p>
        </p:txBody>
      </p:sp>
      <p:sp>
        <p:nvSpPr>
          <p:cNvPr id="50189" name="Freeform 15"/>
          <p:cNvSpPr>
            <a:spLocks/>
          </p:cNvSpPr>
          <p:nvPr/>
        </p:nvSpPr>
        <p:spPr bwMode="auto">
          <a:xfrm>
            <a:off x="2224088" y="2189163"/>
            <a:ext cx="1989137" cy="612775"/>
          </a:xfrm>
          <a:custGeom>
            <a:avLst/>
            <a:gdLst>
              <a:gd name="T0" fmla="*/ 2147483647 w 1253"/>
              <a:gd name="T1" fmla="*/ 2147483647 h 386"/>
              <a:gd name="T2" fmla="*/ 2147483647 w 1253"/>
              <a:gd name="T3" fmla="*/ 2147483647 h 386"/>
              <a:gd name="T4" fmla="*/ 0 w 1253"/>
              <a:gd name="T5" fmla="*/ 0 h 386"/>
              <a:gd name="T6" fmla="*/ 0 60000 65536"/>
              <a:gd name="T7" fmla="*/ 0 60000 65536"/>
              <a:gd name="T8" fmla="*/ 0 60000 65536"/>
              <a:gd name="T9" fmla="*/ 0 w 1253"/>
              <a:gd name="T10" fmla="*/ 0 h 386"/>
              <a:gd name="T11" fmla="*/ 1253 w 1253"/>
              <a:gd name="T12" fmla="*/ 386 h 3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53" h="386">
                <a:moveTo>
                  <a:pt x="1253" y="386"/>
                </a:moveTo>
                <a:lnTo>
                  <a:pt x="1180" y="4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50190" name="Text Box 16"/>
          <p:cNvSpPr txBox="1">
            <a:spLocks noChangeArrowheads="1"/>
          </p:cNvSpPr>
          <p:nvPr/>
        </p:nvSpPr>
        <p:spPr bwMode="auto">
          <a:xfrm>
            <a:off x="2133600" y="1828800"/>
            <a:ext cx="919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altLang="en-US" sz="2000" b="0">
                <a:solidFill>
                  <a:srgbClr val="000000"/>
                </a:solidFill>
                <a:latin typeface="Arial" pitchFamily="34" charset="0"/>
              </a:rPr>
              <a:t>GPCR</a:t>
            </a:r>
          </a:p>
        </p:txBody>
      </p:sp>
      <p:sp>
        <p:nvSpPr>
          <p:cNvPr id="50191" name="Rectangle 17"/>
          <p:cNvSpPr>
            <a:spLocks noChangeArrowheads="1"/>
          </p:cNvSpPr>
          <p:nvPr/>
        </p:nvSpPr>
        <p:spPr bwMode="auto">
          <a:xfrm>
            <a:off x="3962400" y="5562600"/>
            <a:ext cx="17383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altLang="en-US" sz="2000" b="0">
                <a:solidFill>
                  <a:srgbClr val="000000"/>
                </a:solidFill>
                <a:latin typeface="Arial" pitchFamily="34" charset="0"/>
              </a:rPr>
              <a:t>Cell Migration</a:t>
            </a:r>
          </a:p>
        </p:txBody>
      </p:sp>
      <p:sp>
        <p:nvSpPr>
          <p:cNvPr id="50192" name="Text Box 10"/>
          <p:cNvSpPr txBox="1">
            <a:spLocks noChangeArrowheads="1"/>
          </p:cNvSpPr>
          <p:nvPr/>
        </p:nvSpPr>
        <p:spPr bwMode="auto">
          <a:xfrm>
            <a:off x="6227763" y="3716338"/>
            <a:ext cx="2447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altLang="en-US" sz="2000" b="0">
                <a:latin typeface="Arial" pitchFamily="34" charset="0"/>
              </a:rPr>
              <a:t>Nuclear Receptor</a:t>
            </a:r>
            <a:endParaRPr lang="en-US" altLang="en-US" sz="1800" b="0">
              <a:latin typeface="Arial" pitchFamily="34" charset="0"/>
            </a:endParaRPr>
          </a:p>
        </p:txBody>
      </p:sp>
      <p:cxnSp>
        <p:nvCxnSpPr>
          <p:cNvPr id="50193" name="Straight Connector 50"/>
          <p:cNvCxnSpPr>
            <a:cxnSpLocks noChangeShapeType="1"/>
          </p:cNvCxnSpPr>
          <p:nvPr/>
        </p:nvCxnSpPr>
        <p:spPr bwMode="auto">
          <a:xfrm rot="10800000">
            <a:off x="5148263" y="4076700"/>
            <a:ext cx="2160587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xmlns="" val="360485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</a:rPr>
              <a:t>Transfection Efficiency </a:t>
            </a:r>
            <a:r>
              <a:rPr lang="en-US" altLang="en-US" dirty="0" smtClean="0">
                <a:latin typeface="Arial" charset="0"/>
              </a:rPr>
              <a:t>…</a:t>
            </a:r>
            <a:endParaRPr lang="en-SG" dirty="0"/>
          </a:p>
        </p:txBody>
      </p:sp>
      <p:sp>
        <p:nvSpPr>
          <p:cNvPr id="4" name="TextBox 3"/>
          <p:cNvSpPr txBox="1"/>
          <p:nvPr/>
        </p:nvSpPr>
        <p:spPr>
          <a:xfrm>
            <a:off x="3844925" y="6324600"/>
            <a:ext cx="494982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en-US" sz="1600" i="1" dirty="0">
                <a:latin typeface="+mn-lt"/>
                <a:cs typeface="+mn-cs"/>
              </a:rPr>
              <a:t>… simple ratio of </a:t>
            </a:r>
            <a:r>
              <a:rPr lang="en-US" sz="1600" i="1" dirty="0">
                <a:solidFill>
                  <a:srgbClr val="0000FF"/>
                </a:solidFill>
                <a:latin typeface="+mn-lt"/>
                <a:cs typeface="+mn-cs"/>
              </a:rPr>
              <a:t>blue</a:t>
            </a:r>
            <a:r>
              <a:rPr lang="en-US" sz="1600" i="1" dirty="0">
                <a:latin typeface="+mn-lt"/>
                <a:cs typeface="+mn-cs"/>
              </a:rPr>
              <a:t> and </a:t>
            </a:r>
            <a:r>
              <a:rPr lang="en-US" sz="1600" i="1" dirty="0">
                <a:solidFill>
                  <a:srgbClr val="27E54B"/>
                </a:solidFill>
                <a:latin typeface="+mn-lt"/>
                <a:cs typeface="+mn-cs"/>
              </a:rPr>
              <a:t>green</a:t>
            </a:r>
            <a:r>
              <a:rPr lang="en-US" sz="1600" i="1" dirty="0">
                <a:latin typeface="+mn-lt"/>
                <a:cs typeface="+mn-cs"/>
              </a:rPr>
              <a:t> channel cell counts</a:t>
            </a:r>
            <a:endParaRPr lang="en-US" sz="1600" b="1" i="1" dirty="0">
              <a:solidFill>
                <a:srgbClr val="7030A0"/>
              </a:solidFill>
              <a:latin typeface="+mn-lt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581400"/>
            <a:ext cx="47593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0" y="2286000"/>
            <a:ext cx="612616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800" dirty="0">
                <a:latin typeface="+mn-lt"/>
                <a:cs typeface="+mn-cs"/>
              </a:rPr>
              <a:t>GFP </a:t>
            </a:r>
            <a:r>
              <a:rPr lang="en-US" sz="1800" dirty="0" err="1">
                <a:latin typeface="+mn-lt"/>
                <a:cs typeface="+mn-cs"/>
              </a:rPr>
              <a:t>Transfection</a:t>
            </a:r>
            <a:r>
              <a:rPr lang="en-US" sz="1800" dirty="0">
                <a:latin typeface="+mn-lt"/>
                <a:cs typeface="+mn-cs"/>
              </a:rPr>
              <a:t> efficiency in U2-OS cells using </a:t>
            </a:r>
            <a:r>
              <a:rPr lang="en-US" sz="1800" dirty="0" err="1">
                <a:latin typeface="+mn-lt"/>
                <a:cs typeface="+mn-cs"/>
              </a:rPr>
              <a:t>BacMam</a:t>
            </a:r>
            <a:endParaRPr lang="en-US" sz="1800" dirty="0">
              <a:latin typeface="+mn-lt"/>
              <a:cs typeface="+mn-cs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3352800"/>
            <a:ext cx="3429000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23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1371600"/>
            <a:ext cx="8077200" cy="457200"/>
          </a:xfrm>
        </p:spPr>
        <p:txBody>
          <a:bodyPr/>
          <a:lstStyle/>
          <a:p>
            <a:r>
              <a:rPr lang="en-US" altLang="en-US" dirty="0">
                <a:latin typeface="Arial" charset="0"/>
              </a:rPr>
              <a:t>Transfection </a:t>
            </a:r>
            <a:r>
              <a:rPr lang="en-US" altLang="en-US" dirty="0" smtClean="0">
                <a:latin typeface="Arial" charset="0"/>
              </a:rPr>
              <a:t>Efficiency – </a:t>
            </a:r>
            <a:r>
              <a:rPr lang="en-US" dirty="0" smtClean="0"/>
              <a:t>Time Course Study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29200" y="6229290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bg1"/>
                </a:solidFill>
              </a:rPr>
              <a:t> Qualitative phenotypic data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1" name="Picture 20" descr="Figure 2 BacMam Time Course montage.TIF"/>
          <p:cNvPicPr>
            <a:picLocks noChangeAspect="1"/>
          </p:cNvPicPr>
          <p:nvPr/>
        </p:nvPicPr>
        <p:blipFill>
          <a:blip r:embed="rId3" cstate="print"/>
          <a:srcRect l="5634" r="5634" b="1191"/>
          <a:stretch>
            <a:fillRect/>
          </a:stretch>
        </p:blipFill>
        <p:spPr>
          <a:xfrm>
            <a:off x="304800" y="1828800"/>
            <a:ext cx="4814567" cy="47244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181600" y="1828800"/>
            <a:ext cx="36576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990000"/>
              </a:buClr>
              <a:buSzPct val="110000"/>
              <a:buFont typeface="Wingdings" pitchFamily="2" charset="2"/>
              <a:buChar char="§"/>
              <a:defRPr/>
            </a:pPr>
            <a:endParaRPr lang="en-US" sz="1800" kern="0" dirty="0" smtClean="0">
              <a:latin typeface="+mn-lt"/>
            </a:endParaRPr>
          </a:p>
          <a:p>
            <a:pPr marL="342900" indent="-342900">
              <a:spcBef>
                <a:spcPts val="600"/>
              </a:spcBef>
              <a:buClr>
                <a:srgbClr val="990000"/>
              </a:buClr>
              <a:buSzPct val="110000"/>
              <a:buFont typeface="Wingdings" pitchFamily="2" charset="2"/>
              <a:buChar char="§"/>
              <a:defRPr/>
            </a:pPr>
            <a:r>
              <a:rPr lang="en-US" sz="1800" kern="0" dirty="0" smtClean="0">
                <a:latin typeface="+mn-lt"/>
              </a:rPr>
              <a:t>U-2 OS cells infected with virus</a:t>
            </a:r>
          </a:p>
          <a:p>
            <a:pPr marL="342900" indent="-342900">
              <a:spcBef>
                <a:spcPts val="600"/>
              </a:spcBef>
              <a:buClr>
                <a:srgbClr val="990000"/>
              </a:buClr>
              <a:buSzPct val="110000"/>
              <a:buFont typeface="Wingdings" pitchFamily="2" charset="2"/>
              <a:buChar char="§"/>
              <a:defRPr/>
            </a:pPr>
            <a:r>
              <a:rPr lang="en-US" sz="1800" kern="0" dirty="0" smtClean="0">
                <a:latin typeface="+mn-lt"/>
              </a:rPr>
              <a:t>4X images taken every 2 hours</a:t>
            </a:r>
          </a:p>
          <a:p>
            <a:pPr marL="342900" indent="-342900">
              <a:spcBef>
                <a:spcPts val="600"/>
              </a:spcBef>
              <a:buClr>
                <a:srgbClr val="990000"/>
              </a:buClr>
              <a:buSzPct val="110000"/>
              <a:buFont typeface="Wingdings" pitchFamily="2" charset="2"/>
              <a:buChar char="§"/>
              <a:defRPr/>
            </a:pPr>
            <a:r>
              <a:rPr lang="en-US" sz="1800" kern="0" dirty="0" smtClean="0">
                <a:latin typeface="+mj-lt"/>
              </a:rPr>
              <a:t>Cellular expression of GFP fusion protein visible via fluorescence as soon as 6 hours</a:t>
            </a:r>
            <a:endParaRPr lang="en-US" sz="1800" kern="0" baseline="-25000" dirty="0" smtClean="0">
              <a:latin typeface="+mj-lt"/>
            </a:endParaRPr>
          </a:p>
          <a:p>
            <a:pPr marL="342900" indent="-342900">
              <a:spcBef>
                <a:spcPts val="600"/>
              </a:spcBef>
              <a:buClr>
                <a:srgbClr val="990000"/>
              </a:buClr>
              <a:buSzPct val="110000"/>
              <a:buFont typeface="Wingdings" pitchFamily="2" charset="2"/>
              <a:buChar char="§"/>
              <a:defRPr/>
            </a:pPr>
            <a:r>
              <a:rPr lang="en-US" sz="1800" kern="0" dirty="0" smtClean="0">
                <a:latin typeface="+mj-lt"/>
              </a:rPr>
              <a:t>Maximum expression reached between 16 and 20 hours</a:t>
            </a:r>
          </a:p>
        </p:txBody>
      </p:sp>
    </p:spTree>
    <p:extLst>
      <p:ext uri="{BB962C8B-B14F-4D97-AF65-F5344CB8AC3E}">
        <p14:creationId xmlns:p14="http://schemas.microsoft.com/office/powerpoint/2010/main" xmlns="" val="291033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4"/>
          <p:cNvSpPr>
            <a:spLocks noGrp="1"/>
          </p:cNvSpPr>
          <p:nvPr>
            <p:ph type="title"/>
          </p:nvPr>
        </p:nvSpPr>
        <p:spPr>
          <a:xfrm>
            <a:off x="304800" y="1828800"/>
            <a:ext cx="8077200" cy="457200"/>
          </a:xfrm>
        </p:spPr>
        <p:txBody>
          <a:bodyPr/>
          <a:lstStyle/>
          <a:p>
            <a:r>
              <a:rPr lang="en-US" altLang="en-US" sz="1800" b="0" smtClean="0"/>
              <a:t>HTRF IL-6 Secretion Assay – </a:t>
            </a:r>
            <a:r>
              <a:rPr lang="en-US" altLang="en-US" sz="1800" b="0" i="1" smtClean="0">
                <a:solidFill>
                  <a:srgbClr val="981E32"/>
                </a:solidFill>
              </a:rPr>
              <a:t>Spectral Filters and Imaging</a:t>
            </a:r>
          </a:p>
        </p:txBody>
      </p:sp>
      <p:sp>
        <p:nvSpPr>
          <p:cNvPr id="46083" name="TextBox 12"/>
          <p:cNvSpPr txBox="1">
            <a:spLocks noChangeArrowheads="1"/>
          </p:cNvSpPr>
          <p:nvPr/>
        </p:nvSpPr>
        <p:spPr bwMode="auto">
          <a:xfrm>
            <a:off x="5029200" y="6229350"/>
            <a:ext cx="3810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altLang="en-US" sz="2000">
                <a:solidFill>
                  <a:schemeClr val="bg1"/>
                </a:solidFill>
              </a:rPr>
              <a:t> Qualitative phenotypic data</a:t>
            </a:r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000" t="9332" r="9000" b="17332"/>
          <a:stretch>
            <a:fillRect/>
          </a:stretch>
        </p:blipFill>
        <p:spPr bwMode="auto">
          <a:xfrm>
            <a:off x="381000" y="2362200"/>
            <a:ext cx="51625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733800" y="2286000"/>
            <a:ext cx="50292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 eaLnBrk="0" hangingPunct="0">
              <a:lnSpc>
                <a:spcPct val="150000"/>
              </a:lnSpc>
              <a:buClr>
                <a:schemeClr val="accent6">
                  <a:lumMod val="50000"/>
                </a:schemeClr>
              </a:buClr>
              <a:buSzPts val="2000"/>
              <a:buFont typeface="Wingdings"/>
              <a:buChar char="§"/>
              <a:defRPr/>
            </a:pPr>
            <a:r>
              <a:rPr lang="en-US" sz="1600" dirty="0">
                <a:solidFill>
                  <a:srgbClr val="000000"/>
                </a:solidFill>
                <a:latin typeface="+mn-lt"/>
                <a:cs typeface="+mn-cs"/>
              </a:rPr>
              <a:t>4x images of LIVE (</a:t>
            </a:r>
            <a:r>
              <a:rPr lang="en-US" sz="1600" dirty="0">
                <a:solidFill>
                  <a:srgbClr val="0000FF"/>
                </a:solidFill>
                <a:latin typeface="+mn-lt"/>
                <a:cs typeface="+mn-cs"/>
              </a:rPr>
              <a:t>blue</a:t>
            </a:r>
            <a:r>
              <a:rPr lang="en-US" sz="1600" dirty="0">
                <a:solidFill>
                  <a:srgbClr val="000000"/>
                </a:solidFill>
                <a:latin typeface="+mn-lt"/>
                <a:cs typeface="+mn-cs"/>
              </a:rPr>
              <a:t>) and DEAD (</a:t>
            </a:r>
            <a:r>
              <a:rPr lang="en-US" sz="1600" dirty="0">
                <a:solidFill>
                  <a:srgbClr val="FF0000"/>
                </a:solidFill>
                <a:latin typeface="+mn-lt"/>
                <a:cs typeface="+mn-cs"/>
              </a:rPr>
              <a:t>red</a:t>
            </a:r>
            <a:r>
              <a:rPr lang="en-US" sz="1600" dirty="0">
                <a:solidFill>
                  <a:srgbClr val="000000"/>
                </a:solidFill>
                <a:latin typeface="+mn-lt"/>
                <a:cs typeface="+mn-cs"/>
              </a:rPr>
              <a:t>)</a:t>
            </a:r>
          </a:p>
          <a:p>
            <a:pPr marL="228600" indent="-228600" eaLnBrk="0" hangingPunct="0">
              <a:lnSpc>
                <a:spcPct val="150000"/>
              </a:lnSpc>
              <a:buClr>
                <a:schemeClr val="accent6">
                  <a:lumMod val="50000"/>
                </a:schemeClr>
              </a:buClr>
              <a:buSzPts val="2000"/>
              <a:buFont typeface="Wingdings"/>
              <a:buChar char="§"/>
              <a:defRPr/>
            </a:pPr>
            <a:r>
              <a:rPr lang="en-US" sz="1600" dirty="0">
                <a:solidFill>
                  <a:srgbClr val="000000"/>
                </a:solidFill>
                <a:latin typeface="+mn-lt"/>
                <a:cs typeface="+mn-cs"/>
              </a:rPr>
              <a:t>[AG 1478] ≈ IC</a:t>
            </a:r>
            <a:r>
              <a:rPr lang="en-US" sz="1600" baseline="-25000" dirty="0">
                <a:solidFill>
                  <a:srgbClr val="000000"/>
                </a:solidFill>
                <a:latin typeface="+mn-lt"/>
                <a:cs typeface="+mn-cs"/>
              </a:rPr>
              <a:t>50</a:t>
            </a:r>
            <a:r>
              <a:rPr lang="en-US" sz="1600" dirty="0">
                <a:solidFill>
                  <a:srgbClr val="000000"/>
                </a:solidFill>
                <a:latin typeface="+mn-lt"/>
                <a:cs typeface="+mn-cs"/>
              </a:rPr>
              <a:t>: 5.5% DEAD cells</a:t>
            </a:r>
          </a:p>
          <a:p>
            <a:pPr marL="228600" indent="-228600" eaLnBrk="0" hangingPunct="0">
              <a:lnSpc>
                <a:spcPct val="150000"/>
              </a:lnSpc>
              <a:buClr>
                <a:schemeClr val="accent6">
                  <a:lumMod val="50000"/>
                </a:schemeClr>
              </a:buClr>
              <a:buSzPts val="2000"/>
              <a:buFont typeface="Wingdings"/>
              <a:buChar char="§"/>
              <a:defRPr/>
            </a:pPr>
            <a:r>
              <a:rPr lang="en-US" sz="1600" dirty="0">
                <a:solidFill>
                  <a:srgbClr val="000000"/>
                </a:solidFill>
                <a:latin typeface="+mn-lt"/>
                <a:cs typeface="+mn-cs"/>
              </a:rPr>
              <a:t>[AG 1478] = 5 </a:t>
            </a:r>
            <a:r>
              <a:rPr lang="en-US" sz="1600" dirty="0" err="1">
                <a:solidFill>
                  <a:srgbClr val="000000"/>
                </a:solidFill>
                <a:latin typeface="+mn-lt"/>
                <a:cs typeface="+mn-cs"/>
              </a:rPr>
              <a:t>mM</a:t>
            </a:r>
            <a:r>
              <a:rPr lang="en-US" sz="1600" dirty="0">
                <a:solidFill>
                  <a:srgbClr val="000000"/>
                </a:solidFill>
                <a:latin typeface="+mn-lt"/>
                <a:cs typeface="+mn-cs"/>
              </a:rPr>
              <a:t>: 94.3% DEAD cells</a:t>
            </a:r>
            <a:endParaRPr lang="en-US" sz="1600" dirty="0">
              <a:latin typeface="+mn-lt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32040" y="5638800"/>
            <a:ext cx="3754760" cy="646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800" b="1" i="1" dirty="0">
                <a:solidFill>
                  <a:srgbClr val="FF0000"/>
                </a:solidFill>
                <a:latin typeface="+mn-lt"/>
                <a:cs typeface="+mn-cs"/>
              </a:rPr>
              <a:t>Toxicity contributing to AG 1478 potency</a:t>
            </a:r>
          </a:p>
        </p:txBody>
      </p:sp>
      <p:sp>
        <p:nvSpPr>
          <p:cNvPr id="46087" name="Text Box 6"/>
          <p:cNvSpPr txBox="1">
            <a:spLocks noChangeArrowheads="1"/>
          </p:cNvSpPr>
          <p:nvPr/>
        </p:nvSpPr>
        <p:spPr bwMode="auto">
          <a:xfrm>
            <a:off x="304800" y="1371600"/>
            <a:ext cx="6172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200" b="1" dirty="0">
                <a:latin typeface="Arial" charset="0"/>
              </a:rPr>
              <a:t>Toxicity Assessment …</a:t>
            </a:r>
          </a:p>
        </p:txBody>
      </p:sp>
    </p:spTree>
    <p:extLst>
      <p:ext uri="{BB962C8B-B14F-4D97-AF65-F5344CB8AC3E}">
        <p14:creationId xmlns:p14="http://schemas.microsoft.com/office/powerpoint/2010/main" xmlns="" val="175993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</a:rPr>
              <a:t>Toxicity Assessment </a:t>
            </a:r>
            <a:r>
              <a:rPr lang="en-US" dirty="0"/>
              <a:t>– Workflow </a:t>
            </a:r>
            <a:r>
              <a:rPr lang="en-US" dirty="0" smtClean="0"/>
              <a:t>Overview</a:t>
            </a:r>
            <a:endParaRPr lang="en-US" dirty="0"/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133600"/>
            <a:ext cx="1752600" cy="1325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7200" y="3352800"/>
            <a:ext cx="15759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Cells + </a:t>
            </a:r>
          </a:p>
          <a:p>
            <a:r>
              <a:rPr lang="en-US" sz="1600" dirty="0" smtClean="0">
                <a:latin typeface="+mj-lt"/>
              </a:rPr>
              <a:t>Compounds</a:t>
            </a:r>
          </a:p>
          <a:p>
            <a:r>
              <a:rPr lang="en-US" sz="1600" dirty="0" smtClean="0">
                <a:latin typeface="+mj-lt"/>
              </a:rPr>
              <a:t>1 hr. incubation</a:t>
            </a:r>
            <a:endParaRPr lang="en-US" sz="1600" dirty="0">
              <a:latin typeface="+mj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2209800"/>
            <a:ext cx="1752600" cy="1325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667000" y="3429000"/>
            <a:ext cx="21690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EGF 48 hr. incubation</a:t>
            </a:r>
            <a:endParaRPr lang="en-US" sz="1600" dirty="0">
              <a:latin typeface="+mj-lt"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2209800" y="2667000"/>
            <a:ext cx="457200" cy="304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4400" y="2052935"/>
            <a:ext cx="1507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+mj-lt"/>
              </a:rPr>
              <a:t>16ul transfer to 384</a:t>
            </a:r>
          </a:p>
          <a:p>
            <a:pPr algn="ctr"/>
            <a:r>
              <a:rPr lang="en-US" sz="1200" dirty="0" smtClean="0">
                <a:latin typeface="+mj-lt"/>
              </a:rPr>
              <a:t>Well plate</a:t>
            </a:r>
            <a:endParaRPr lang="en-US" sz="1200" dirty="0">
              <a:latin typeface="+mj-lt"/>
            </a:endParaRPr>
          </a:p>
        </p:txBody>
      </p:sp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3" cstate="print"/>
          <a:srcRect t="12632" r="3211" b="6316"/>
          <a:stretch>
            <a:fillRect/>
          </a:stretch>
        </p:blipFill>
        <p:spPr bwMode="auto">
          <a:xfrm>
            <a:off x="6172188" y="2488128"/>
            <a:ext cx="2031143" cy="86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urved Down Arrow 9"/>
          <p:cNvSpPr/>
          <p:nvPr/>
        </p:nvSpPr>
        <p:spPr bwMode="auto">
          <a:xfrm>
            <a:off x="4191000" y="1981200"/>
            <a:ext cx="2590800" cy="533400"/>
          </a:xfrm>
          <a:prstGeom prst="curved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24600" y="342900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Add HTRF reagents</a:t>
            </a:r>
            <a:endParaRPr lang="en-US" sz="1600" dirty="0">
              <a:latin typeface="+mj-lt"/>
            </a:endParaRPr>
          </a:p>
        </p:txBody>
      </p:sp>
      <p:sp>
        <p:nvSpPr>
          <p:cNvPr id="14" name="Right Arrow 13"/>
          <p:cNvSpPr/>
          <p:nvPr/>
        </p:nvSpPr>
        <p:spPr bwMode="auto">
          <a:xfrm rot="3618565">
            <a:off x="7256021" y="3931674"/>
            <a:ext cx="457200" cy="304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15" name="Picture 2" descr="C:\Users\barushg\Desktop\Cy3\Cytation3.jpg"/>
          <p:cNvPicPr>
            <a:picLocks noChangeAspect="1" noChangeArrowheads="1"/>
          </p:cNvPicPr>
          <p:nvPr/>
        </p:nvPicPr>
        <p:blipFill>
          <a:blip r:embed="rId4" cstate="print"/>
          <a:srcRect l="30959"/>
          <a:stretch>
            <a:fillRect/>
          </a:stretch>
        </p:blipFill>
        <p:spPr bwMode="auto">
          <a:xfrm>
            <a:off x="6781800" y="4648200"/>
            <a:ext cx="1402290" cy="15240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6324600" y="4343400"/>
            <a:ext cx="2409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Top read, filters, </a:t>
            </a:r>
            <a:r>
              <a:rPr lang="en-US" sz="1600" dirty="0" err="1" smtClean="0">
                <a:latin typeface="+mj-lt"/>
              </a:rPr>
              <a:t>dichroic</a:t>
            </a:r>
            <a:endParaRPr lang="en-US" sz="1600" dirty="0">
              <a:latin typeface="+mj-lt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4114800"/>
            <a:ext cx="1752600" cy="1325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ight Arrow 18"/>
          <p:cNvSpPr/>
          <p:nvPr/>
        </p:nvSpPr>
        <p:spPr bwMode="auto">
          <a:xfrm rot="3949419">
            <a:off x="3574310" y="3938688"/>
            <a:ext cx="739321" cy="304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04527" y="5181600"/>
            <a:ext cx="18580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+mj-lt"/>
              </a:rPr>
              <a:t>LIVE/DEAD Assay</a:t>
            </a:r>
          </a:p>
          <a:p>
            <a:pPr algn="ctr"/>
            <a:r>
              <a:rPr lang="en-US" sz="1600" dirty="0" smtClean="0">
                <a:latin typeface="+mj-lt"/>
              </a:rPr>
              <a:t>Of hit wells</a:t>
            </a:r>
            <a:endParaRPr lang="en-US" sz="1600" dirty="0">
              <a:latin typeface="+mj-lt"/>
            </a:endParaRPr>
          </a:p>
        </p:txBody>
      </p:sp>
      <p:sp>
        <p:nvSpPr>
          <p:cNvPr id="21" name="Right Arrow 20"/>
          <p:cNvSpPr/>
          <p:nvPr/>
        </p:nvSpPr>
        <p:spPr bwMode="auto">
          <a:xfrm rot="1468121">
            <a:off x="5653073" y="5226602"/>
            <a:ext cx="739321" cy="304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61951" y="6096000"/>
            <a:ext cx="21483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Bottom read, Imaging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903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 animBg="1"/>
      <p:bldP spid="11" grpId="0"/>
      <p:bldP spid="10" grpId="0" animBg="1"/>
      <p:bldP spid="13" grpId="0"/>
      <p:bldP spid="14" grpId="0" animBg="1"/>
      <p:bldP spid="16" grpId="0"/>
      <p:bldP spid="19" grpId="0" animBg="1"/>
      <p:bldP spid="20" grpId="0"/>
      <p:bldP spid="21" grpId="0" animBg="1"/>
      <p:bldP spid="2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4"/>
          <p:cNvSpPr>
            <a:spLocks noGrp="1"/>
          </p:cNvSpPr>
          <p:nvPr>
            <p:ph type="title"/>
          </p:nvPr>
        </p:nvSpPr>
        <p:spPr>
          <a:xfrm>
            <a:off x="381000" y="1905000"/>
            <a:ext cx="8077200" cy="457200"/>
          </a:xfrm>
        </p:spPr>
        <p:txBody>
          <a:bodyPr/>
          <a:lstStyle/>
          <a:p>
            <a:r>
              <a:rPr lang="en-US" altLang="en-US" sz="1800" b="0" smtClean="0"/>
              <a:t>Chemical Hypoxia Induction – Whole Well Intensities</a:t>
            </a:r>
            <a:endParaRPr lang="en-US" altLang="en-US" sz="1800" b="0" baseline="-25000" smtClean="0"/>
          </a:p>
        </p:txBody>
      </p:sp>
      <p:sp>
        <p:nvSpPr>
          <p:cNvPr id="47107" name="TextBox 12"/>
          <p:cNvSpPr txBox="1">
            <a:spLocks noChangeArrowheads="1"/>
          </p:cNvSpPr>
          <p:nvPr/>
        </p:nvSpPr>
        <p:spPr bwMode="auto">
          <a:xfrm>
            <a:off x="5029200" y="6229350"/>
            <a:ext cx="3810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altLang="en-US" sz="2000">
                <a:solidFill>
                  <a:schemeClr val="bg1"/>
                </a:solidFill>
              </a:rPr>
              <a:t> Qualitative phenotypic data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1398588"/>
            <a:ext cx="3127375" cy="4302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200" b="1" dirty="0">
                <a:latin typeface="+mj-lt"/>
                <a:cs typeface="+mn-cs"/>
              </a:rPr>
              <a:t>Phenotypic Assays …</a:t>
            </a:r>
          </a:p>
        </p:txBody>
      </p:sp>
      <p:pic>
        <p:nvPicPr>
          <p:cNvPr id="4710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362200"/>
            <a:ext cx="4495800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371600" y="5486400"/>
            <a:ext cx="7086600" cy="11176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0" hangingPunct="0">
              <a:spcBef>
                <a:spcPts val="1000"/>
              </a:spcBef>
              <a:buClr>
                <a:srgbClr val="990000"/>
              </a:buClr>
              <a:buSzPct val="110000"/>
              <a:buFont typeface="Wingdings" pitchFamily="2" charset="2"/>
              <a:buChar char="§"/>
              <a:defRPr/>
            </a:pPr>
            <a:r>
              <a:rPr lang="en-US" sz="1600" kern="0" dirty="0">
                <a:latin typeface="+mn-lt"/>
                <a:cs typeface="+mn-cs"/>
              </a:rPr>
              <a:t>Rapid measurement of oxidative stress and hypoxia</a:t>
            </a:r>
          </a:p>
          <a:p>
            <a:pPr marL="800100" lvl="1" indent="-342900" eaLnBrk="0" hangingPunct="0">
              <a:spcBef>
                <a:spcPts val="1000"/>
              </a:spcBef>
              <a:buClr>
                <a:srgbClr val="990000"/>
              </a:buClr>
              <a:buSzPct val="110000"/>
              <a:buFont typeface="Wingdings" pitchFamily="2" charset="2"/>
              <a:buChar char="§"/>
              <a:defRPr/>
            </a:pPr>
            <a:r>
              <a:rPr lang="en-US" sz="1600" kern="0" dirty="0">
                <a:latin typeface="+mn-lt"/>
                <a:cs typeface="+mn-cs"/>
              </a:rPr>
              <a:t>Oxidative stress (</a:t>
            </a:r>
            <a:r>
              <a:rPr lang="en-US" sz="1600" kern="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green</a:t>
            </a:r>
            <a:r>
              <a:rPr lang="en-US" sz="1600" kern="0" dirty="0">
                <a:latin typeface="+mn-lt"/>
                <a:cs typeface="+mn-cs"/>
              </a:rPr>
              <a:t>) measured with spectral filters/</a:t>
            </a:r>
            <a:r>
              <a:rPr lang="en-US" sz="1600" kern="0" dirty="0" err="1">
                <a:latin typeface="+mn-lt"/>
                <a:cs typeface="+mn-cs"/>
              </a:rPr>
              <a:t>dichroic</a:t>
            </a:r>
            <a:endParaRPr lang="en-US" sz="1600" kern="0" dirty="0">
              <a:latin typeface="+mn-lt"/>
              <a:cs typeface="+mn-cs"/>
            </a:endParaRPr>
          </a:p>
          <a:p>
            <a:pPr marL="800100" lvl="1" indent="-342900" eaLnBrk="0" hangingPunct="0">
              <a:spcBef>
                <a:spcPts val="1000"/>
              </a:spcBef>
              <a:buClr>
                <a:srgbClr val="990000"/>
              </a:buClr>
              <a:buSzPct val="110000"/>
              <a:buFont typeface="Wingdings" pitchFamily="2" charset="2"/>
              <a:buChar char="§"/>
              <a:defRPr/>
            </a:pPr>
            <a:r>
              <a:rPr lang="en-US" sz="1600" kern="0" dirty="0">
                <a:latin typeface="+mn-lt"/>
                <a:cs typeface="+mn-cs"/>
              </a:rPr>
              <a:t>Hypoxia (</a:t>
            </a:r>
            <a:r>
              <a:rPr lang="en-US" sz="1600" kern="0" dirty="0">
                <a:solidFill>
                  <a:srgbClr val="FF0000"/>
                </a:solidFill>
                <a:latin typeface="+mn-lt"/>
                <a:cs typeface="+mn-cs"/>
              </a:rPr>
              <a:t>red</a:t>
            </a:r>
            <a:r>
              <a:rPr lang="en-US" sz="1600" kern="0" dirty="0">
                <a:latin typeface="+mn-lt"/>
                <a:cs typeface="+mn-cs"/>
              </a:rPr>
              <a:t>) with </a:t>
            </a:r>
            <a:r>
              <a:rPr lang="en-US" sz="1600" kern="0" dirty="0" err="1">
                <a:latin typeface="+mn-lt"/>
                <a:cs typeface="+mn-cs"/>
              </a:rPr>
              <a:t>monochromators</a:t>
            </a:r>
            <a:endParaRPr lang="en-US" sz="16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332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12"/>
          <p:cNvSpPr txBox="1">
            <a:spLocks noChangeArrowheads="1"/>
          </p:cNvSpPr>
          <p:nvPr/>
        </p:nvSpPr>
        <p:spPr bwMode="auto">
          <a:xfrm>
            <a:off x="5029200" y="6229350"/>
            <a:ext cx="3810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altLang="en-US" sz="2000" dirty="0">
                <a:solidFill>
                  <a:schemeClr val="bg1"/>
                </a:solidFill>
              </a:rPr>
              <a:t> Qualitative phenotypic data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1371600"/>
            <a:ext cx="4800600" cy="43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200" b="1" dirty="0">
                <a:latin typeface="+mj-lt"/>
                <a:cs typeface="+mn-cs"/>
              </a:rPr>
              <a:t>Phenotypic Assays … </a:t>
            </a:r>
            <a:r>
              <a:rPr lang="en-US" sz="2200" b="1" i="1" dirty="0">
                <a:latin typeface="+mj-lt"/>
                <a:cs typeface="+mn-cs"/>
              </a:rPr>
              <a:t>(Continued)</a:t>
            </a:r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65938"/>
            <a:ext cx="5770563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638800" y="4419600"/>
            <a:ext cx="3276600" cy="20780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1125" indent="-111125" eaLnBrk="0" hangingPunct="0">
              <a:spcBef>
                <a:spcPts val="1000"/>
              </a:spcBef>
              <a:buClr>
                <a:srgbClr val="990000"/>
              </a:buClr>
              <a:buSzPct val="110000"/>
              <a:defRPr/>
            </a:pPr>
            <a:r>
              <a:rPr lang="en-US" sz="1600" kern="0" dirty="0">
                <a:latin typeface="+mn-lt"/>
                <a:cs typeface="+mn-cs"/>
              </a:rPr>
              <a:t>  Data represented as % of total cells as determined by nuclear stain  </a:t>
            </a:r>
          </a:p>
          <a:p>
            <a:pPr marL="573088" lvl="1" indent="-115888" eaLnBrk="0" hangingPunct="0">
              <a:spcBef>
                <a:spcPts val="1000"/>
              </a:spcBef>
              <a:buClr>
                <a:srgbClr val="0000CC"/>
              </a:buClr>
              <a:buSzPct val="110000"/>
              <a:buFont typeface="Arial" pitchFamily="34" charset="0"/>
              <a:buChar char="−"/>
              <a:defRPr/>
            </a:pPr>
            <a:r>
              <a:rPr lang="en-US" sz="1400" kern="0" dirty="0">
                <a:latin typeface="+mn-lt"/>
                <a:cs typeface="+mn-cs"/>
              </a:rPr>
              <a:t> </a:t>
            </a:r>
            <a:r>
              <a:rPr lang="en-US" sz="1400" kern="0" dirty="0">
                <a:solidFill>
                  <a:srgbClr val="0000CC"/>
                </a:solidFill>
                <a:latin typeface="+mn-lt"/>
                <a:cs typeface="+mn-cs"/>
              </a:rPr>
              <a:t>Blue</a:t>
            </a:r>
            <a:r>
              <a:rPr lang="en-US" sz="1400" kern="0" dirty="0">
                <a:latin typeface="+mn-lt"/>
                <a:cs typeface="+mn-cs"/>
              </a:rPr>
              <a:t>: Hoechst 33342 stained      </a:t>
            </a:r>
            <a:br>
              <a:rPr lang="en-US" sz="1400" kern="0" dirty="0">
                <a:latin typeface="+mn-lt"/>
                <a:cs typeface="+mn-cs"/>
              </a:rPr>
            </a:br>
            <a:r>
              <a:rPr lang="en-US" sz="1400" kern="0" dirty="0">
                <a:latin typeface="+mn-lt"/>
                <a:cs typeface="+mn-cs"/>
              </a:rPr>
              <a:t> nuclei</a:t>
            </a:r>
          </a:p>
          <a:p>
            <a:pPr marL="573088" lvl="1" indent="-115888" eaLnBrk="0" hangingPunct="0">
              <a:spcBef>
                <a:spcPts val="1000"/>
              </a:spcBef>
              <a:buClr>
                <a:srgbClr val="006666"/>
              </a:buClr>
              <a:buSzPct val="110000"/>
              <a:buFont typeface="Arial" pitchFamily="34" charset="0"/>
              <a:buChar char="−"/>
              <a:defRPr/>
            </a:pPr>
            <a:r>
              <a:rPr lang="en-US" sz="1400" kern="0" dirty="0">
                <a:latin typeface="+mn-lt"/>
                <a:cs typeface="+mn-cs"/>
              </a:rPr>
              <a:t> </a:t>
            </a:r>
            <a:r>
              <a:rPr lang="en-US" sz="1400" kern="0" dirty="0">
                <a:solidFill>
                  <a:srgbClr val="006666"/>
                </a:solidFill>
                <a:latin typeface="+mn-lt"/>
                <a:cs typeface="+mn-cs"/>
              </a:rPr>
              <a:t>Green</a:t>
            </a:r>
            <a:r>
              <a:rPr lang="en-US" sz="1400" kern="0" dirty="0">
                <a:latin typeface="+mn-lt"/>
                <a:cs typeface="+mn-cs"/>
              </a:rPr>
              <a:t>: Oxidative stress</a:t>
            </a:r>
          </a:p>
          <a:p>
            <a:pPr marL="573088" lvl="1" indent="-115888" eaLnBrk="0" hangingPunct="0">
              <a:spcBef>
                <a:spcPts val="1000"/>
              </a:spcBef>
              <a:buClr>
                <a:srgbClr val="990000"/>
              </a:buClr>
              <a:buSzPct val="110000"/>
              <a:buFont typeface="Arial" pitchFamily="34" charset="0"/>
              <a:buChar char="−"/>
              <a:defRPr/>
            </a:pPr>
            <a:r>
              <a:rPr lang="en-US" sz="1400" kern="0" dirty="0">
                <a:latin typeface="+mn-lt"/>
                <a:cs typeface="+mn-cs"/>
              </a:rPr>
              <a:t> </a:t>
            </a:r>
            <a:r>
              <a:rPr lang="en-US" sz="1400" kern="0" dirty="0">
                <a:solidFill>
                  <a:srgbClr val="990000"/>
                </a:solidFill>
                <a:latin typeface="+mn-lt"/>
                <a:cs typeface="+mn-cs"/>
              </a:rPr>
              <a:t>Red</a:t>
            </a:r>
            <a:r>
              <a:rPr lang="en-US" sz="1400" kern="0" dirty="0">
                <a:latin typeface="+mn-lt"/>
                <a:cs typeface="+mn-cs"/>
              </a:rPr>
              <a:t>: Hypoxia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06960" y="2570738"/>
            <a:ext cx="61912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000" dirty="0">
                <a:solidFill>
                  <a:schemeClr val="bg1"/>
                </a:solidFill>
                <a:latin typeface="+mn-lt"/>
                <a:cs typeface="+mn-cs"/>
              </a:rPr>
              <a:t>100 </a:t>
            </a:r>
            <a:r>
              <a:rPr lang="en-US" sz="1000" dirty="0" err="1">
                <a:solidFill>
                  <a:schemeClr val="bg1"/>
                </a:solidFill>
                <a:latin typeface="Symbol" pitchFamily="18" charset="2"/>
                <a:cs typeface="+mn-cs"/>
              </a:rPr>
              <a:t>m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cs"/>
              </a:rPr>
              <a:t>M</a:t>
            </a:r>
            <a:endParaRPr lang="en-US" sz="10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35760" y="2570738"/>
            <a:ext cx="61912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000" dirty="0">
                <a:solidFill>
                  <a:schemeClr val="bg1"/>
                </a:solidFill>
                <a:latin typeface="+mn-lt"/>
                <a:cs typeface="+mn-cs"/>
              </a:rPr>
              <a:t>500 </a:t>
            </a:r>
            <a:r>
              <a:rPr lang="en-US" sz="1000" dirty="0" err="1">
                <a:solidFill>
                  <a:schemeClr val="bg1"/>
                </a:solidFill>
                <a:latin typeface="Symbol" pitchFamily="18" charset="2"/>
                <a:cs typeface="+mn-cs"/>
              </a:rPr>
              <a:t>m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cs"/>
              </a:rPr>
              <a:t>M</a:t>
            </a:r>
            <a:endParaRPr lang="en-US" sz="10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40760" y="2570738"/>
            <a:ext cx="50482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000" dirty="0">
                <a:solidFill>
                  <a:schemeClr val="bg1"/>
                </a:solidFill>
                <a:latin typeface="+mn-lt"/>
                <a:cs typeface="+mn-cs"/>
              </a:rPr>
              <a:t>1 </a:t>
            </a:r>
            <a:r>
              <a:rPr lang="en-US" sz="1000" dirty="0" err="1">
                <a:solidFill>
                  <a:schemeClr val="bg1"/>
                </a:solidFill>
                <a:latin typeface="+mn-lt"/>
                <a:cs typeface="+mn-cs"/>
              </a:rPr>
              <a:t>mM</a:t>
            </a:r>
            <a:endParaRPr lang="en-US" sz="10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48137" name="Title 4"/>
          <p:cNvSpPr>
            <a:spLocks noGrp="1"/>
          </p:cNvSpPr>
          <p:nvPr>
            <p:ph type="title"/>
          </p:nvPr>
        </p:nvSpPr>
        <p:spPr>
          <a:xfrm>
            <a:off x="755576" y="1988840"/>
            <a:ext cx="7933184" cy="457200"/>
          </a:xfrm>
        </p:spPr>
        <p:txBody>
          <a:bodyPr/>
          <a:lstStyle/>
          <a:p>
            <a:r>
              <a:rPr lang="en-US" altLang="en-US" sz="1800" b="0" dirty="0" smtClean="0"/>
              <a:t>Subpopulation Analysis – 20x Imaging</a:t>
            </a:r>
            <a:endParaRPr lang="en-US" altLang="en-US" sz="1800" b="0" baseline="-25000" dirty="0" smtClean="0"/>
          </a:p>
        </p:txBody>
      </p:sp>
      <p:pic>
        <p:nvPicPr>
          <p:cNvPr id="12" name="Picture 11" descr="Figure 6A. Hoescht Cell Count Screenshot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0505" y="4120634"/>
            <a:ext cx="788360" cy="650398"/>
          </a:xfrm>
          <a:prstGeom prst="rect">
            <a:avLst/>
          </a:prstGeom>
        </p:spPr>
      </p:pic>
      <p:pic>
        <p:nvPicPr>
          <p:cNvPr id="13" name="Picture 12" descr="Figure 6B. GFP Cell Count Screenshot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0504" y="4837078"/>
            <a:ext cx="788361" cy="683246"/>
          </a:xfrm>
          <a:prstGeom prst="rect">
            <a:avLst/>
          </a:prstGeom>
        </p:spPr>
      </p:pic>
      <p:pic>
        <p:nvPicPr>
          <p:cNvPr id="14" name="Picture 13" descr="Figure 6C. Texas Red Cell Count Screenshot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0504" y="5624919"/>
            <a:ext cx="788361" cy="61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44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1371600"/>
            <a:ext cx="8077200" cy="457200"/>
          </a:xfrm>
        </p:spPr>
        <p:txBody>
          <a:bodyPr/>
          <a:lstStyle/>
          <a:p>
            <a:pPr eaLnBrk="0" hangingPunct="0">
              <a:defRPr/>
            </a:pPr>
            <a:r>
              <a:rPr lang="en-US" dirty="0"/>
              <a:t>Phenotypic Screening …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901" t="2159" r="4472" b="2862"/>
          <a:stretch>
            <a:fillRect/>
          </a:stretch>
        </p:blipFill>
        <p:spPr bwMode="auto">
          <a:xfrm>
            <a:off x="304800" y="1828800"/>
            <a:ext cx="8382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8458200" y="3886200"/>
            <a:ext cx="152400" cy="76200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410200" y="3886200"/>
            <a:ext cx="152400" cy="99060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267200" y="3886200"/>
            <a:ext cx="152400" cy="68580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581400" y="3886200"/>
            <a:ext cx="152400" cy="76200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343400" y="1828800"/>
            <a:ext cx="419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Bef>
                <a:spcPts val="0"/>
              </a:spcBef>
              <a:buClr>
                <a:srgbClr val="990000"/>
              </a:buClr>
              <a:buSzPct val="110000"/>
              <a:buFont typeface="Wingdings" pitchFamily="2" charset="2"/>
              <a:buChar char="§"/>
              <a:defRPr/>
            </a:pPr>
            <a:r>
              <a:rPr lang="en-US" sz="1200" dirty="0"/>
              <a:t>Screen for Hypoxia Inhibition (</a:t>
            </a:r>
            <a:r>
              <a:rPr lang="en-US" sz="1200" dirty="0" err="1"/>
              <a:t>monochromators</a:t>
            </a:r>
            <a:r>
              <a:rPr lang="en-US" sz="1200" dirty="0"/>
              <a:t>)</a:t>
            </a:r>
            <a:endParaRPr lang="en-US" sz="1200" kern="0" dirty="0" smtClean="0">
              <a:latin typeface="+mn-lt"/>
            </a:endParaRPr>
          </a:p>
          <a:p>
            <a:pPr marL="228600" indent="-228600">
              <a:spcBef>
                <a:spcPts val="0"/>
              </a:spcBef>
              <a:buClr>
                <a:srgbClr val="990000"/>
              </a:buClr>
              <a:buSzPct val="110000"/>
              <a:buFont typeface="Wingdings" pitchFamily="2" charset="2"/>
              <a:buChar char="§"/>
              <a:defRPr/>
            </a:pPr>
            <a:r>
              <a:rPr lang="en-US" sz="1200" kern="0" dirty="0" smtClean="0">
                <a:latin typeface="+mn-lt"/>
              </a:rPr>
              <a:t>REDOX library screened against hypoxic conditions (500 </a:t>
            </a:r>
            <a:r>
              <a:rPr lang="en-US" sz="1200" kern="0" dirty="0" err="1" smtClean="0">
                <a:latin typeface="Symbol" pitchFamily="18" charset="2"/>
              </a:rPr>
              <a:t>m</a:t>
            </a:r>
            <a:r>
              <a:rPr lang="en-US" sz="1200" kern="0" dirty="0" err="1" smtClean="0">
                <a:latin typeface="+mn-lt"/>
              </a:rPr>
              <a:t>M</a:t>
            </a:r>
            <a:r>
              <a:rPr lang="en-US" sz="1200" kern="0" dirty="0" smtClean="0">
                <a:latin typeface="+mn-lt"/>
              </a:rPr>
              <a:t> CoCl</a:t>
            </a:r>
            <a:r>
              <a:rPr lang="en-US" sz="1200" kern="0" baseline="-25000" dirty="0" smtClean="0">
                <a:latin typeface="+mn-lt"/>
              </a:rPr>
              <a:t>2</a:t>
            </a:r>
            <a:r>
              <a:rPr lang="en-US" sz="1200" kern="0" dirty="0" smtClean="0">
                <a:latin typeface="+mn-lt"/>
              </a:rPr>
              <a:t>)</a:t>
            </a:r>
          </a:p>
          <a:p>
            <a:pPr marL="228600" indent="-228600">
              <a:spcBef>
                <a:spcPts val="0"/>
              </a:spcBef>
              <a:buClr>
                <a:srgbClr val="990000"/>
              </a:buClr>
              <a:buSzPct val="110000"/>
              <a:buFont typeface="Wingdings" pitchFamily="2" charset="2"/>
              <a:buChar char="§"/>
              <a:defRPr/>
            </a:pPr>
            <a:r>
              <a:rPr lang="en-US" sz="1200" kern="0" dirty="0" smtClean="0">
                <a:latin typeface="+mn-lt"/>
              </a:rPr>
              <a:t>Numerous compounds inhibit hypoxia</a:t>
            </a:r>
          </a:p>
        </p:txBody>
      </p:sp>
      <p:pic>
        <p:nvPicPr>
          <p:cNvPr id="11" name="Picture 10" descr="0% Inhibition Negative Control Image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88158" y="5029200"/>
            <a:ext cx="2046462" cy="15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553200" y="6153090"/>
            <a:ext cx="2286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b="1" u="sng" dirty="0">
                <a:solidFill>
                  <a:schemeClr val="bg1"/>
                </a:solidFill>
                <a:latin typeface="Calibri" pitchFamily="34" charset="0"/>
              </a:rPr>
              <a:t>No Compound </a:t>
            </a:r>
            <a:r>
              <a:rPr lang="en-US" sz="1000" b="1" u="sng" dirty="0" smtClean="0">
                <a:solidFill>
                  <a:schemeClr val="bg1"/>
                </a:solidFill>
                <a:latin typeface="Calibri" pitchFamily="34" charset="0"/>
              </a:rPr>
              <a:t>Control: 0</a:t>
            </a:r>
            <a:r>
              <a:rPr lang="en-US" sz="1000" b="1" u="sng" dirty="0">
                <a:solidFill>
                  <a:schemeClr val="bg1"/>
                </a:solidFill>
                <a:latin typeface="Calibri" pitchFamily="34" charset="0"/>
              </a:rPr>
              <a:t>% Inhibition:/80% Effected Cells</a:t>
            </a:r>
          </a:p>
        </p:txBody>
      </p:sp>
      <p:pic>
        <p:nvPicPr>
          <p:cNvPr id="14" name="Picture 13" descr="50% Inhibition Image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69864" y="5029200"/>
            <a:ext cx="2046463" cy="1513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419600" y="6153090"/>
            <a:ext cx="2286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b="1" u="sng" dirty="0">
                <a:solidFill>
                  <a:schemeClr val="bg1"/>
                </a:solidFill>
                <a:latin typeface="Calibri" pitchFamily="34" charset="0"/>
              </a:rPr>
              <a:t>N-</a:t>
            </a:r>
            <a:r>
              <a:rPr lang="en-US" sz="1000" b="1" u="sng" dirty="0" err="1">
                <a:solidFill>
                  <a:schemeClr val="bg1"/>
                </a:solidFill>
                <a:latin typeface="Calibri" pitchFamily="34" charset="0"/>
              </a:rPr>
              <a:t>Octyl</a:t>
            </a:r>
            <a:r>
              <a:rPr lang="en-US" sz="1000" b="1" u="sng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1000" b="1" u="sng" dirty="0" err="1">
                <a:solidFill>
                  <a:schemeClr val="bg1"/>
                </a:solidFill>
                <a:latin typeface="Calibri" pitchFamily="34" charset="0"/>
              </a:rPr>
              <a:t>caffeate</a:t>
            </a:r>
            <a:r>
              <a:rPr lang="en-US" sz="1000" b="1" u="sng" dirty="0">
                <a:solidFill>
                  <a:schemeClr val="bg1"/>
                </a:solidFill>
                <a:latin typeface="Calibri" pitchFamily="34" charset="0"/>
              </a:rPr>
              <a:t>: 50% Inhibition/                         61% Effected Cells</a:t>
            </a:r>
          </a:p>
        </p:txBody>
      </p:sp>
      <p:pic>
        <p:nvPicPr>
          <p:cNvPr id="16" name="Picture 15" descr="100% Inhibition Image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38400" y="5035527"/>
            <a:ext cx="2034379" cy="150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286000" y="6153090"/>
            <a:ext cx="2286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b="1" u="sng" dirty="0">
                <a:solidFill>
                  <a:schemeClr val="bg1"/>
                </a:solidFill>
                <a:latin typeface="Calibri" pitchFamily="34" charset="0"/>
              </a:rPr>
              <a:t>NDGA: 100% Inhibition/                         5% Effected Cells</a:t>
            </a:r>
          </a:p>
        </p:txBody>
      </p:sp>
      <p:pic>
        <p:nvPicPr>
          <p:cNvPr id="19" name="Picture 18" descr="Greater than 100% Inhibition Image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5030812"/>
            <a:ext cx="2060056" cy="15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28600" y="6153090"/>
            <a:ext cx="2286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b="1" u="sng">
                <a:solidFill>
                  <a:schemeClr val="bg1"/>
                </a:solidFill>
                <a:latin typeface="Calibri" pitchFamily="34" charset="0"/>
              </a:rPr>
              <a:t>Gossypol: 216% Inhibition/                         </a:t>
            </a:r>
          </a:p>
          <a:p>
            <a:pPr algn="ctr"/>
            <a:r>
              <a:rPr lang="en-US" sz="1000" b="1" u="sng">
                <a:solidFill>
                  <a:schemeClr val="bg1"/>
                </a:solidFill>
                <a:latin typeface="Calibri" pitchFamily="34" charset="0"/>
              </a:rPr>
              <a:t>Evidence of Cytotoxicity</a:t>
            </a:r>
          </a:p>
        </p:txBody>
      </p:sp>
    </p:spTree>
    <p:extLst>
      <p:ext uri="{BB962C8B-B14F-4D97-AF65-F5344CB8AC3E}">
        <p14:creationId xmlns:p14="http://schemas.microsoft.com/office/powerpoint/2010/main" xmlns="" val="307099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/>
      <p:bldP spid="15" grpId="0"/>
      <p:bldP spid="17" grpId="0"/>
      <p:bldP spid="1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3459285"/>
            <a:ext cx="151108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1600"/>
            <a:ext cx="8382000" cy="457200"/>
          </a:xfrm>
        </p:spPr>
        <p:txBody>
          <a:bodyPr/>
          <a:lstStyle/>
          <a:p>
            <a:r>
              <a:rPr lang="en-US" dirty="0" smtClean="0"/>
              <a:t>Phenotypic Assay Workflow – Hypoxia </a:t>
            </a:r>
            <a:r>
              <a:rPr lang="en-US" dirty="0"/>
              <a:t>/ Oxidative </a:t>
            </a:r>
            <a:r>
              <a:rPr lang="en-US" dirty="0" smtClean="0"/>
              <a:t>Stress</a:t>
            </a:r>
            <a:endParaRPr lang="en-US" dirty="0"/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352800"/>
            <a:ext cx="151108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2400" y="4605516"/>
            <a:ext cx="2743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200" dirty="0" smtClean="0">
                <a:latin typeface="+mj-lt"/>
              </a:rPr>
              <a:t>Confirm reagents work</a:t>
            </a:r>
          </a:p>
          <a:p>
            <a:pPr marL="342900" indent="-342900"/>
            <a:r>
              <a:rPr lang="en-US" sz="1200" dirty="0" smtClean="0">
                <a:latin typeface="+mj-lt"/>
              </a:rPr>
              <a:t>	Since optimized for Flow/Microscopy</a:t>
            </a:r>
          </a:p>
          <a:p>
            <a:pPr marL="342900" indent="-342900">
              <a:buAutoNum type="arabicPeriod" startAt="2"/>
            </a:pPr>
            <a:r>
              <a:rPr lang="en-US" sz="1200" dirty="0" smtClean="0">
                <a:latin typeface="+mj-lt"/>
              </a:rPr>
              <a:t>Validate oxidative stress </a:t>
            </a:r>
          </a:p>
          <a:p>
            <a:pPr marL="342900" indent="-342900"/>
            <a:r>
              <a:rPr lang="en-US" sz="1200" dirty="0" smtClean="0">
                <a:latin typeface="+mj-lt"/>
              </a:rPr>
              <a:t>	does contribute to hypoxia </a:t>
            </a:r>
          </a:p>
          <a:p>
            <a:pPr marL="342900" indent="-342900">
              <a:buAutoNum type="arabicPeriod"/>
            </a:pPr>
            <a:endParaRPr lang="en-US" sz="1600" dirty="0" smtClean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61947" y="4605516"/>
            <a:ext cx="1665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+mj-lt"/>
              </a:rPr>
              <a:t>Confirm </a:t>
            </a:r>
            <a:r>
              <a:rPr lang="en-US" sz="1200" dirty="0" smtClean="0">
                <a:latin typeface="AvenirLTStd-Light"/>
              </a:rPr>
              <a:t>CoCl</a:t>
            </a:r>
            <a:r>
              <a:rPr lang="en-US" sz="800" dirty="0" smtClean="0">
                <a:latin typeface="AvenirLTStd-Light"/>
              </a:rPr>
              <a:t>2</a:t>
            </a:r>
            <a:r>
              <a:rPr lang="en-US" sz="1200" dirty="0" smtClean="0">
                <a:latin typeface="+mj-lt"/>
              </a:rPr>
              <a:t> </a:t>
            </a:r>
            <a:r>
              <a:rPr lang="en-US" sz="1200" dirty="0" smtClean="0">
                <a:latin typeface="+mj-lt"/>
              </a:rPr>
              <a:t>control</a:t>
            </a:r>
          </a:p>
          <a:p>
            <a:pPr algn="ctr"/>
            <a:r>
              <a:rPr lang="en-US" sz="1200" dirty="0" smtClean="0">
                <a:latin typeface="+mj-lt"/>
              </a:rPr>
              <a:t>using Imaging</a:t>
            </a:r>
            <a:endParaRPr lang="en-US" sz="1200" dirty="0">
              <a:latin typeface="+mj-lt"/>
            </a:endParaRPr>
          </a:p>
        </p:txBody>
      </p:sp>
      <p:sp>
        <p:nvSpPr>
          <p:cNvPr id="9" name="Right Arrow 8"/>
          <p:cNvSpPr/>
          <p:nvPr/>
        </p:nvSpPr>
        <p:spPr bwMode="auto">
          <a:xfrm rot="7303112">
            <a:off x="1452470" y="3090554"/>
            <a:ext cx="457200" cy="304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23" name="Picture 2" descr="C:\Users\barushg\Desktop\Cy3\Cytation3.jpg"/>
          <p:cNvPicPr>
            <a:picLocks noChangeAspect="1" noChangeArrowheads="1"/>
          </p:cNvPicPr>
          <p:nvPr/>
        </p:nvPicPr>
        <p:blipFill>
          <a:blip r:embed="rId3" cstate="print"/>
          <a:srcRect l="30959"/>
          <a:stretch>
            <a:fillRect/>
          </a:stretch>
        </p:blipFill>
        <p:spPr bwMode="auto">
          <a:xfrm>
            <a:off x="1956816" y="1905000"/>
            <a:ext cx="685800" cy="745323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1341120" y="266700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Assay Development</a:t>
            </a:r>
            <a:endParaRPr lang="en-US" sz="1600" dirty="0">
              <a:latin typeface="+mj-lt"/>
            </a:endParaRPr>
          </a:p>
        </p:txBody>
      </p:sp>
      <p:sp>
        <p:nvSpPr>
          <p:cNvPr id="25" name="Right Arrow 24"/>
          <p:cNvSpPr/>
          <p:nvPr/>
        </p:nvSpPr>
        <p:spPr bwMode="auto">
          <a:xfrm rot="3473887">
            <a:off x="2747870" y="3090554"/>
            <a:ext cx="457200" cy="304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7" name="Right Arrow 26"/>
          <p:cNvSpPr/>
          <p:nvPr/>
        </p:nvSpPr>
        <p:spPr bwMode="auto">
          <a:xfrm>
            <a:off x="3276600" y="2209800"/>
            <a:ext cx="1044818" cy="304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28" name="Picture 2" descr="C:\Users\barushg\Desktop\Cy3\Cytation3.jpg"/>
          <p:cNvPicPr>
            <a:picLocks noChangeAspect="1" noChangeArrowheads="1"/>
          </p:cNvPicPr>
          <p:nvPr/>
        </p:nvPicPr>
        <p:blipFill>
          <a:blip r:embed="rId3" cstate="print"/>
          <a:srcRect l="30959"/>
          <a:stretch>
            <a:fillRect/>
          </a:stretch>
        </p:blipFill>
        <p:spPr bwMode="auto">
          <a:xfrm>
            <a:off x="4953000" y="1905000"/>
            <a:ext cx="685800" cy="745323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4779499" y="2667000"/>
            <a:ext cx="1164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Screening </a:t>
            </a:r>
            <a:endParaRPr lang="en-US" sz="1600" dirty="0">
              <a:latin typeface="+mj-lt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3505200"/>
            <a:ext cx="1752600" cy="1325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ight Arrow 30"/>
          <p:cNvSpPr/>
          <p:nvPr/>
        </p:nvSpPr>
        <p:spPr bwMode="auto">
          <a:xfrm rot="5225172">
            <a:off x="5127383" y="3170237"/>
            <a:ext cx="457200" cy="304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01169" y="4607159"/>
            <a:ext cx="1645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+mj-lt"/>
              </a:rPr>
              <a:t>Monochromator read</a:t>
            </a:r>
          </a:p>
          <a:p>
            <a:pPr algn="ctr"/>
            <a:r>
              <a:rPr lang="en-US" sz="1200" dirty="0" smtClean="0">
                <a:latin typeface="+mj-lt"/>
              </a:rPr>
              <a:t>With Imaging Hit Pick</a:t>
            </a:r>
            <a:endParaRPr lang="en-US" sz="1200" dirty="0">
              <a:latin typeface="+mj-lt"/>
            </a:endParaRPr>
          </a:p>
        </p:txBody>
      </p:sp>
      <p:pic>
        <p:nvPicPr>
          <p:cNvPr id="33" name="Picture 2" descr="C:\Users\barushg\Desktop\Cy3\Cytation3.jpg"/>
          <p:cNvPicPr>
            <a:picLocks noChangeAspect="1" noChangeArrowheads="1"/>
          </p:cNvPicPr>
          <p:nvPr/>
        </p:nvPicPr>
        <p:blipFill>
          <a:blip r:embed="rId3" cstate="print"/>
          <a:srcRect l="30959"/>
          <a:stretch>
            <a:fillRect/>
          </a:stretch>
        </p:blipFill>
        <p:spPr bwMode="auto">
          <a:xfrm>
            <a:off x="7391400" y="1905000"/>
            <a:ext cx="685800" cy="745323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6955980" y="2667000"/>
            <a:ext cx="16546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Hit Confirmation</a:t>
            </a:r>
            <a:endParaRPr lang="en-US" sz="1600" dirty="0">
              <a:latin typeface="+mj-lt"/>
            </a:endParaRPr>
          </a:p>
        </p:txBody>
      </p:sp>
      <p:sp>
        <p:nvSpPr>
          <p:cNvPr id="36" name="Right Arrow 35"/>
          <p:cNvSpPr/>
          <p:nvPr/>
        </p:nvSpPr>
        <p:spPr bwMode="auto">
          <a:xfrm>
            <a:off x="5965582" y="2209800"/>
            <a:ext cx="1044818" cy="304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3518431"/>
            <a:ext cx="1752600" cy="1325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Right Arrow 41"/>
          <p:cNvSpPr/>
          <p:nvPr/>
        </p:nvSpPr>
        <p:spPr bwMode="auto">
          <a:xfrm rot="5225172">
            <a:off x="7565783" y="3183468"/>
            <a:ext cx="457200" cy="304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704116" y="4620390"/>
            <a:ext cx="20168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1200" dirty="0" smtClean="0">
                <a:latin typeface="+mj-lt"/>
              </a:rPr>
              <a:t>Monochromator dose-</a:t>
            </a:r>
          </a:p>
          <a:p>
            <a:pPr marL="228600" indent="-228600"/>
            <a:r>
              <a:rPr lang="en-US" sz="1200" dirty="0" smtClean="0">
                <a:latin typeface="+mj-lt"/>
              </a:rPr>
              <a:t>	response inhibition</a:t>
            </a:r>
          </a:p>
          <a:p>
            <a:pPr marL="228600" indent="-228600">
              <a:buAutoNum type="arabicPeriod" startAt="2"/>
            </a:pPr>
            <a:r>
              <a:rPr lang="en-US" sz="1200" dirty="0" smtClean="0">
                <a:latin typeface="+mj-lt"/>
              </a:rPr>
              <a:t>Luminescence Cell-titer</a:t>
            </a:r>
          </a:p>
          <a:p>
            <a:pPr marL="228600" indent="-228600"/>
            <a:r>
              <a:rPr lang="en-US" sz="1200" dirty="0" smtClean="0">
                <a:latin typeface="+mj-lt"/>
              </a:rPr>
              <a:t>	</a:t>
            </a:r>
            <a:r>
              <a:rPr lang="en-US" sz="1200" dirty="0" err="1" smtClean="0">
                <a:latin typeface="+mj-lt"/>
              </a:rPr>
              <a:t>Glo</a:t>
            </a:r>
            <a:r>
              <a:rPr lang="en-US" sz="1200" dirty="0" smtClean="0">
                <a:latin typeface="+mj-lt"/>
              </a:rPr>
              <a:t> Cell-viability</a:t>
            </a:r>
            <a:endParaRPr lang="en-US" sz="1200" dirty="0">
              <a:latin typeface="+mj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38200" y="6019800"/>
            <a:ext cx="1281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Imaging</a:t>
            </a:r>
            <a:endParaRPr lang="en-US" dirty="0">
              <a:latin typeface="+mj-l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124200" y="6015335"/>
            <a:ext cx="2342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Monochromator</a:t>
            </a:r>
            <a:endParaRPr lang="en-US" dirty="0">
              <a:latin typeface="+mj-l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324600" y="6019800"/>
            <a:ext cx="2172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Luminescence</a:t>
            </a:r>
            <a:endParaRPr lang="en-US" dirty="0">
              <a:latin typeface="+mj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438400" y="6019800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+</a:t>
            </a:r>
            <a:endParaRPr lang="en-US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5715000" y="6019800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+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134068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 animBg="1"/>
      <p:bldP spid="24" grpId="0"/>
      <p:bldP spid="25" grpId="0" animBg="1"/>
      <p:bldP spid="27" grpId="0" animBg="1"/>
      <p:bldP spid="29" grpId="0"/>
      <p:bldP spid="31" grpId="0" animBg="1"/>
      <p:bldP spid="32" grpId="0"/>
      <p:bldP spid="34" grpId="0"/>
      <p:bldP spid="36" grpId="0" animBg="1"/>
      <p:bldP spid="42" grpId="0" animBg="1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1600"/>
            <a:ext cx="8382000" cy="457200"/>
          </a:xfrm>
        </p:spPr>
        <p:txBody>
          <a:bodyPr/>
          <a:lstStyle/>
          <a:p>
            <a:r>
              <a:rPr lang="en-US" dirty="0" smtClean="0"/>
              <a:t>Cell Migration…</a:t>
            </a:r>
            <a:endParaRPr lang="en-US" dirty="0"/>
          </a:p>
        </p:txBody>
      </p:sp>
      <p:pic>
        <p:nvPicPr>
          <p:cNvPr id="4" name="Picture 3" descr="Oris adn Oris Pro assa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69085" y="2514600"/>
            <a:ext cx="5506192" cy="3069716"/>
          </a:xfrm>
          <a:prstGeom prst="rect">
            <a:avLst/>
          </a:prstGeom>
        </p:spPr>
      </p:pic>
      <p:pic>
        <p:nvPicPr>
          <p:cNvPr id="5" name="Picture 4" descr="Oris plug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2476500"/>
            <a:ext cx="2352675" cy="1485900"/>
          </a:xfrm>
          <a:prstGeom prst="rect">
            <a:avLst/>
          </a:prstGeom>
        </p:spPr>
      </p:pic>
      <p:pic>
        <p:nvPicPr>
          <p:cNvPr id="6" name="Picture 5" descr="Biocompatible ge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3375" y="4038600"/>
            <a:ext cx="2333625" cy="1743075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 bwMode="auto">
          <a:xfrm>
            <a:off x="2819400" y="3048000"/>
            <a:ext cx="381000" cy="381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2819400" y="4572000"/>
            <a:ext cx="381000" cy="381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959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371600"/>
            <a:ext cx="5943600" cy="457200"/>
          </a:xfrm>
        </p:spPr>
        <p:txBody>
          <a:bodyPr/>
          <a:lstStyle/>
          <a:p>
            <a:r>
              <a:rPr lang="en-US" dirty="0" smtClean="0"/>
              <a:t>Cell Migration…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8800"/>
            <a:ext cx="8077200" cy="4572000"/>
          </a:xfrm>
        </p:spPr>
        <p:txBody>
          <a:bodyPr/>
          <a:lstStyle/>
          <a:p>
            <a:r>
              <a:rPr lang="en-US" b="1" dirty="0" smtClean="0"/>
              <a:t>Cell migration</a:t>
            </a:r>
            <a:r>
              <a:rPr lang="en-US" dirty="0" smtClean="0"/>
              <a:t>: translocation of cells in response to events, biological or environmental signals</a:t>
            </a:r>
          </a:p>
          <a:p>
            <a:r>
              <a:rPr lang="en-US" b="1" dirty="0" smtClean="0"/>
              <a:t>Biological processes</a:t>
            </a:r>
            <a:r>
              <a:rPr lang="en-US" dirty="0" smtClean="0"/>
              <a:t>: immune response, wound healing</a:t>
            </a:r>
          </a:p>
          <a:p>
            <a:r>
              <a:rPr lang="en-US" b="1" dirty="0" smtClean="0"/>
              <a:t>Disease: </a:t>
            </a:r>
            <a:r>
              <a:rPr lang="en-US" dirty="0" smtClean="0"/>
              <a:t>movement of wrong cell type to wrong place</a:t>
            </a:r>
          </a:p>
          <a:p>
            <a:pPr lvl="1"/>
            <a:r>
              <a:rPr lang="en-US" dirty="0" smtClean="0"/>
              <a:t>Mental retardation</a:t>
            </a:r>
          </a:p>
          <a:p>
            <a:pPr lvl="1"/>
            <a:r>
              <a:rPr lang="en-US" dirty="0" smtClean="0"/>
              <a:t>Cardiovascular disease</a:t>
            </a:r>
          </a:p>
          <a:p>
            <a:pPr lvl="1"/>
            <a:r>
              <a:rPr lang="en-US" dirty="0" smtClean="0"/>
              <a:t>Arthritis</a:t>
            </a:r>
          </a:p>
          <a:p>
            <a:pPr lvl="1"/>
            <a:r>
              <a:rPr lang="en-US" dirty="0" smtClean="0"/>
              <a:t>Tumor formation and metastasis</a:t>
            </a:r>
          </a:p>
          <a:p>
            <a:r>
              <a:rPr lang="en-US" b="1" dirty="0" smtClean="0"/>
              <a:t>Types of cell migration</a:t>
            </a:r>
          </a:p>
          <a:p>
            <a:pPr lvl="1"/>
            <a:r>
              <a:rPr lang="en-US" b="1" dirty="0" err="1" smtClean="0"/>
              <a:t>Chemotaxis</a:t>
            </a:r>
            <a:r>
              <a:rPr lang="en-US" dirty="0" smtClean="0"/>
              <a:t>- movement toward or away from chemical signal</a:t>
            </a:r>
          </a:p>
          <a:p>
            <a:pPr lvl="1"/>
            <a:r>
              <a:rPr lang="en-US" b="1" dirty="0" smtClean="0"/>
              <a:t>Cell invasion</a:t>
            </a:r>
            <a:r>
              <a:rPr lang="en-US" dirty="0" smtClean="0"/>
              <a:t>-cells move through extracellular matrix into adjacent tissue</a:t>
            </a:r>
          </a:p>
          <a:p>
            <a:pPr lvl="1"/>
            <a:r>
              <a:rPr lang="en-US" b="1" dirty="0" smtClean="0"/>
              <a:t>Transmigration</a:t>
            </a:r>
            <a:r>
              <a:rPr lang="en-US" dirty="0" smtClean="0"/>
              <a:t>-migration through vascular endothelium toward chemical signal (leukocytes or tumor cells)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638169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Comley</a:t>
            </a:r>
            <a:r>
              <a:rPr lang="en-US" sz="1000" dirty="0" smtClean="0"/>
              <a:t>, J. (2012/2013): Cell Migration. probing cell movement with smarter tools. In Drug Discovery World ,Winter, pp. 33–51, checked on 15/05/2013.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xmlns="" val="424072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000000"/>
                </a:solidFill>
                <a:ea typeface="+mn-ea"/>
                <a:cs typeface="Arial" pitchFamily="34" charset="0"/>
              </a:rPr>
              <a:t>Cell-based assays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Conventional approach to cell based </a:t>
            </a:r>
            <a:r>
              <a:rPr lang="en-US" dirty="0" err="1" smtClean="0"/>
              <a:t>microplate</a:t>
            </a:r>
            <a:r>
              <a:rPr lang="en-US" dirty="0" smtClean="0"/>
              <a:t> assays has been the </a:t>
            </a:r>
            <a:r>
              <a:rPr lang="en-US" dirty="0" err="1" smtClean="0"/>
              <a:t>microplate</a:t>
            </a:r>
            <a:r>
              <a:rPr lang="en-US" dirty="0" smtClean="0"/>
              <a:t> reader</a:t>
            </a:r>
          </a:p>
          <a:p>
            <a:r>
              <a:rPr lang="en-US" dirty="0" smtClean="0"/>
              <a:t>Multi-mode readers have evolved to be capable of measuring multiple assay types to cope with the needs of researchers:</a:t>
            </a:r>
          </a:p>
          <a:p>
            <a:pPr lvl="1"/>
            <a:r>
              <a:rPr lang="en-US" dirty="0" smtClean="0"/>
              <a:t>Absorbance</a:t>
            </a:r>
          </a:p>
          <a:p>
            <a:pPr lvl="1"/>
            <a:r>
              <a:rPr lang="en-US" dirty="0" smtClean="0"/>
              <a:t>Fluorescence</a:t>
            </a:r>
            <a:r>
              <a:rPr lang="en-SG" dirty="0" smtClean="0"/>
              <a:t>  including TRF, FRET, FP</a:t>
            </a:r>
          </a:p>
          <a:p>
            <a:pPr lvl="1"/>
            <a:r>
              <a:rPr lang="en-US" dirty="0" smtClean="0"/>
              <a:t>Luminescence</a:t>
            </a:r>
          </a:p>
          <a:p>
            <a:pPr lvl="1"/>
            <a:r>
              <a:rPr lang="en-US" dirty="0" smtClean="0"/>
              <a:t>Dispensers</a:t>
            </a:r>
          </a:p>
          <a:p>
            <a:pPr lvl="1"/>
            <a:r>
              <a:rPr lang="en-US" dirty="0" smtClean="0"/>
              <a:t>Gas controlling mechanisms </a:t>
            </a:r>
          </a:p>
          <a:p>
            <a:r>
              <a:rPr lang="en-US" dirty="0" smtClean="0"/>
              <a:t>As well as advances in different optics designs</a:t>
            </a:r>
          </a:p>
          <a:p>
            <a:pPr lvl="1"/>
            <a:r>
              <a:rPr lang="en-US" dirty="0" smtClean="0"/>
              <a:t>Optical filter based for best sensitivity</a:t>
            </a:r>
          </a:p>
          <a:p>
            <a:pPr lvl="1"/>
            <a:r>
              <a:rPr lang="en-US" dirty="0" err="1" smtClean="0"/>
              <a:t>Monochromator</a:t>
            </a:r>
            <a:r>
              <a:rPr lang="en-US" dirty="0" smtClean="0"/>
              <a:t> based for increased flexibility</a:t>
            </a:r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293565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95400"/>
            <a:ext cx="8534400" cy="457200"/>
          </a:xfrm>
        </p:spPr>
        <p:txBody>
          <a:bodyPr/>
          <a:lstStyle/>
          <a:p>
            <a:r>
              <a:rPr lang="en-US" dirty="0" smtClean="0"/>
              <a:t>Cell Migration – Statistical analysis using </a:t>
            </a:r>
            <a:r>
              <a:rPr lang="en-US" dirty="0" err="1" smtClean="0"/>
              <a:t>Std</a:t>
            </a:r>
            <a:r>
              <a:rPr lang="en-US" dirty="0" smtClean="0"/>
              <a:t> Deviation</a:t>
            </a:r>
            <a:endParaRPr lang="en-US" dirty="0"/>
          </a:p>
        </p:txBody>
      </p:sp>
      <p:pic>
        <p:nvPicPr>
          <p:cNvPr id="3" name="Picture 2" descr="MDA-MB-231 dose resp thumbnail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1" y="1828800"/>
            <a:ext cx="2238944" cy="4486275"/>
          </a:xfrm>
          <a:prstGeom prst="rect">
            <a:avLst/>
          </a:prstGeom>
        </p:spPr>
      </p:pic>
      <p:pic>
        <p:nvPicPr>
          <p:cNvPr id="4" name="Picture 3" descr="MDA-MB-231 dose resp stde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6367" y="1828800"/>
            <a:ext cx="2249033" cy="451485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562600" y="1905000"/>
          <a:ext cx="1676400" cy="1859280"/>
        </p:xfrm>
        <a:graphic>
          <a:graphicData uri="http://schemas.openxmlformats.org/drawingml/2006/table">
            <a:tbl>
              <a:tblPr/>
              <a:tblGrid>
                <a:gridCol w="558800"/>
                <a:gridCol w="558800"/>
                <a:gridCol w="558800"/>
              </a:tblGrid>
              <a:tr h="146081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Std Dev [GFP 469,525]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17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[CD] (uM)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mean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stdev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1217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499.7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193.5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7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1207.0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582.2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7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0.111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1632.3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419.0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7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3097.3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365.5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7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0.012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3504.0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95.1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7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3813.3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188.5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7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3732.3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252.0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8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3483.3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206.9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25" name="Object 1"/>
          <p:cNvGraphicFramePr>
            <a:graphicFrameLocks noChangeAspect="1"/>
          </p:cNvGraphicFramePr>
          <p:nvPr/>
        </p:nvGraphicFramePr>
        <p:xfrm>
          <a:off x="5181600" y="3962400"/>
          <a:ext cx="3533775" cy="2600325"/>
        </p:xfrm>
        <a:graphic>
          <a:graphicData uri="http://schemas.openxmlformats.org/presentationml/2006/ole">
            <p:oleObj spid="_x0000_s7178" name="Prism Project" r:id="rId5" imgW="4464000" imgH="3168000" progId="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391400" y="27432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~7-fold assay window</a:t>
            </a:r>
            <a:endParaRPr lang="en-US" sz="14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632460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j-lt"/>
              </a:rPr>
              <a:t>30K cells/well</a:t>
            </a:r>
            <a:endParaRPr lang="en-US" sz="20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5600" y="630549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j-lt"/>
              </a:rPr>
              <a:t>3          4         5</a:t>
            </a:r>
            <a:endParaRPr lang="en-US" sz="20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4600" y="1905000"/>
            <a:ext cx="2286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+mj-lt"/>
              </a:rPr>
              <a:t>A</a:t>
            </a:r>
          </a:p>
          <a:p>
            <a:endParaRPr lang="en-US" sz="1900" dirty="0" smtClean="0">
              <a:latin typeface="+mj-lt"/>
            </a:endParaRPr>
          </a:p>
          <a:p>
            <a:r>
              <a:rPr lang="en-US" sz="1900" dirty="0" smtClean="0">
                <a:latin typeface="+mj-lt"/>
              </a:rPr>
              <a:t>B</a:t>
            </a:r>
          </a:p>
          <a:p>
            <a:endParaRPr lang="en-US" sz="1900" dirty="0" smtClean="0">
              <a:latin typeface="+mj-lt"/>
            </a:endParaRPr>
          </a:p>
          <a:p>
            <a:r>
              <a:rPr lang="en-US" sz="1900" dirty="0" smtClean="0">
                <a:latin typeface="+mj-lt"/>
              </a:rPr>
              <a:t>C</a:t>
            </a:r>
          </a:p>
          <a:p>
            <a:endParaRPr lang="en-US" sz="1900" dirty="0" smtClean="0">
              <a:latin typeface="+mj-lt"/>
            </a:endParaRPr>
          </a:p>
          <a:p>
            <a:r>
              <a:rPr lang="en-US" sz="1900" dirty="0" smtClean="0">
                <a:latin typeface="+mj-lt"/>
              </a:rPr>
              <a:t>D</a:t>
            </a:r>
          </a:p>
          <a:p>
            <a:endParaRPr lang="en-US" sz="1900" dirty="0" smtClean="0">
              <a:latin typeface="+mj-lt"/>
            </a:endParaRPr>
          </a:p>
          <a:p>
            <a:r>
              <a:rPr lang="en-US" sz="1900" dirty="0" smtClean="0">
                <a:latin typeface="+mj-lt"/>
              </a:rPr>
              <a:t>E</a:t>
            </a:r>
          </a:p>
          <a:p>
            <a:endParaRPr lang="en-US" sz="1900" dirty="0" smtClean="0">
              <a:latin typeface="+mj-lt"/>
            </a:endParaRPr>
          </a:p>
          <a:p>
            <a:r>
              <a:rPr lang="en-US" sz="1900" dirty="0" smtClean="0">
                <a:latin typeface="+mj-lt"/>
              </a:rPr>
              <a:t>F</a:t>
            </a:r>
          </a:p>
          <a:p>
            <a:endParaRPr lang="en-US" sz="1900" dirty="0" smtClean="0">
              <a:latin typeface="+mj-lt"/>
            </a:endParaRPr>
          </a:p>
          <a:p>
            <a:r>
              <a:rPr lang="en-US" sz="1900" dirty="0" smtClean="0">
                <a:latin typeface="+mj-lt"/>
              </a:rPr>
              <a:t>G</a:t>
            </a:r>
          </a:p>
          <a:p>
            <a:endParaRPr lang="en-US" sz="1900" dirty="0" smtClean="0">
              <a:latin typeface="+mj-lt"/>
            </a:endParaRPr>
          </a:p>
          <a:p>
            <a:r>
              <a:rPr lang="en-US" sz="1900" dirty="0" smtClean="0">
                <a:latin typeface="+mj-lt"/>
              </a:rPr>
              <a:t>H</a:t>
            </a:r>
          </a:p>
          <a:p>
            <a:endParaRPr lang="en-US" sz="19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710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1371600"/>
            <a:ext cx="8077200" cy="4572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baseline="-250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5029200" y="6229290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bg1"/>
                </a:solidFill>
              </a:rPr>
              <a:t> Qualitative phenotypic data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3400" y="2057400"/>
            <a:ext cx="7999040" cy="4319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Bef>
                <a:spcPts val="1000"/>
              </a:spcBef>
              <a:buClr>
                <a:srgbClr val="990000"/>
              </a:buClr>
              <a:buSzPct val="110000"/>
              <a:buFont typeface="Wingdings" pitchFamily="2" charset="2"/>
              <a:buChar char="§"/>
              <a:defRPr/>
            </a:pPr>
            <a:r>
              <a:rPr lang="en-US" sz="2000" kern="0" dirty="0" smtClean="0">
                <a:latin typeface="+mn-lt"/>
              </a:rPr>
              <a:t>Cytation3 – three separate optical paths</a:t>
            </a:r>
          </a:p>
          <a:p>
            <a:pPr marL="685800" lvl="1" indent="-228600">
              <a:spcBef>
                <a:spcPts val="1000"/>
              </a:spcBef>
              <a:buClr>
                <a:srgbClr val="990000"/>
              </a:buClr>
              <a:buSzPct val="110000"/>
              <a:buFont typeface="Wingdings" pitchFamily="2" charset="2"/>
              <a:buChar char="§"/>
              <a:defRPr/>
            </a:pPr>
            <a:r>
              <a:rPr lang="en-US" sz="1800" kern="0" dirty="0" smtClean="0">
                <a:latin typeface="+mn-lt"/>
              </a:rPr>
              <a:t>Digital </a:t>
            </a:r>
            <a:r>
              <a:rPr lang="en-US" sz="1800" kern="0" dirty="0" err="1" smtClean="0">
                <a:latin typeface="+mn-lt"/>
              </a:rPr>
              <a:t>widefield</a:t>
            </a:r>
            <a:r>
              <a:rPr lang="en-US" sz="1800" kern="0" dirty="0" smtClean="0">
                <a:latin typeface="+mn-lt"/>
              </a:rPr>
              <a:t> fluorescence microscopy (2x, 2.5x, 4x, 10x, 20x) </a:t>
            </a:r>
          </a:p>
          <a:p>
            <a:pPr marL="1200150" lvl="2" indent="-285750">
              <a:spcBef>
                <a:spcPts val="1000"/>
              </a:spcBef>
              <a:buClr>
                <a:srgbClr val="990000"/>
              </a:buClr>
              <a:buSzPct val="110000"/>
              <a:buFont typeface="Arial" panose="020B0604020202020204" pitchFamily="34" charset="0"/>
              <a:buChar char="‒"/>
              <a:defRPr/>
            </a:pPr>
            <a:r>
              <a:rPr lang="en-US" b="1" kern="0" dirty="0" smtClean="0">
                <a:solidFill>
                  <a:srgbClr val="002060"/>
                </a:solidFill>
                <a:latin typeface="+mn-lt"/>
              </a:rPr>
              <a:t>rich phenotypic data</a:t>
            </a:r>
          </a:p>
          <a:p>
            <a:pPr marL="685800" lvl="1" indent="-228600">
              <a:spcBef>
                <a:spcPts val="1000"/>
              </a:spcBef>
              <a:buClr>
                <a:srgbClr val="990000"/>
              </a:buClr>
              <a:buSzPct val="110000"/>
              <a:buFont typeface="Wingdings" pitchFamily="2" charset="2"/>
              <a:buChar char="§"/>
              <a:defRPr/>
            </a:pPr>
            <a:r>
              <a:rPr lang="en-US" sz="1800" kern="0" dirty="0" smtClean="0">
                <a:latin typeface="+mn-lt"/>
              </a:rPr>
              <a:t>Excitation and Emission </a:t>
            </a:r>
            <a:r>
              <a:rPr lang="en-US" sz="1800" kern="0" dirty="0" err="1" smtClean="0">
                <a:latin typeface="+mn-lt"/>
              </a:rPr>
              <a:t>monochromators</a:t>
            </a:r>
            <a:r>
              <a:rPr lang="en-US" sz="1800" kern="0" dirty="0" smtClean="0">
                <a:latin typeface="+mn-lt"/>
              </a:rPr>
              <a:t> with quadruple gratings </a:t>
            </a:r>
          </a:p>
          <a:p>
            <a:pPr marL="1200150" lvl="2" indent="-285750">
              <a:spcBef>
                <a:spcPts val="1000"/>
              </a:spcBef>
              <a:buClr>
                <a:srgbClr val="990000"/>
              </a:buClr>
              <a:buSzPct val="110000"/>
              <a:buFont typeface="Arial" panose="020B0604020202020204" pitchFamily="34" charset="0"/>
              <a:buChar char="‒"/>
              <a:defRPr/>
            </a:pPr>
            <a:r>
              <a:rPr lang="en-US" b="1" kern="0" dirty="0" smtClean="0">
                <a:solidFill>
                  <a:srgbClr val="002060"/>
                </a:solidFill>
                <a:latin typeface="+mn-lt"/>
              </a:rPr>
              <a:t>wavelength selection flexibility</a:t>
            </a:r>
          </a:p>
          <a:p>
            <a:pPr marL="685800" lvl="1" indent="-228600">
              <a:spcBef>
                <a:spcPts val="1000"/>
              </a:spcBef>
              <a:buClr>
                <a:srgbClr val="990000"/>
              </a:buClr>
              <a:buSzPct val="110000"/>
              <a:buFont typeface="Wingdings" pitchFamily="2" charset="2"/>
              <a:buChar char="§"/>
              <a:defRPr/>
            </a:pPr>
            <a:r>
              <a:rPr lang="en-US" sz="1800" kern="0" dirty="0" smtClean="0">
                <a:latin typeface="+mn-lt"/>
              </a:rPr>
              <a:t>Excitation and emission spectral filters separated by dichroic mirror</a:t>
            </a:r>
          </a:p>
          <a:p>
            <a:pPr marL="1200150" lvl="2" indent="-285750">
              <a:spcBef>
                <a:spcPts val="1000"/>
              </a:spcBef>
              <a:buClr>
                <a:srgbClr val="990000"/>
              </a:buClr>
              <a:buSzPct val="110000"/>
              <a:buFont typeface="Arial" panose="020B0604020202020204" pitchFamily="34" charset="0"/>
              <a:buChar char="‒"/>
              <a:defRPr/>
            </a:pPr>
            <a:r>
              <a:rPr lang="en-US" b="1" kern="0" dirty="0" smtClean="0">
                <a:solidFill>
                  <a:srgbClr val="002060"/>
                </a:solidFill>
                <a:latin typeface="+mn-lt"/>
              </a:rPr>
              <a:t>high sensitivity detection</a:t>
            </a:r>
            <a:endParaRPr lang="en-US" b="1" kern="0" dirty="0" smtClean="0">
              <a:latin typeface="+mn-lt"/>
            </a:endParaRPr>
          </a:p>
          <a:p>
            <a:pPr marL="228600" indent="-228600">
              <a:spcBef>
                <a:spcPts val="1000"/>
              </a:spcBef>
              <a:buClr>
                <a:srgbClr val="990000"/>
              </a:buClr>
              <a:buSzPct val="110000"/>
              <a:buFont typeface="Wingdings" pitchFamily="2" charset="2"/>
              <a:buChar char="§"/>
              <a:defRPr/>
            </a:pPr>
            <a:r>
              <a:rPr lang="en-US" sz="2000" kern="0" dirty="0" smtClean="0">
                <a:latin typeface="+mn-lt"/>
              </a:rPr>
              <a:t>Enables target-based and phenotypic assays</a:t>
            </a:r>
          </a:p>
          <a:p>
            <a:pPr marL="228600" indent="-228600">
              <a:spcBef>
                <a:spcPts val="1000"/>
              </a:spcBef>
              <a:buClr>
                <a:srgbClr val="990000"/>
              </a:buClr>
              <a:buSzPct val="110000"/>
              <a:buFont typeface="Wingdings" pitchFamily="2" charset="2"/>
              <a:buChar char="§"/>
              <a:defRPr/>
            </a:pPr>
            <a:r>
              <a:rPr lang="en-US" sz="2000" kern="0" dirty="0" smtClean="0">
                <a:latin typeface="+mn-lt"/>
              </a:rPr>
              <a:t>Detection modes available: absorbance, FI, FRET, TRF, FP, luminescence, </a:t>
            </a:r>
            <a:r>
              <a:rPr lang="en-US" sz="2000" kern="0" dirty="0" err="1">
                <a:latin typeface="+mn-lt"/>
              </a:rPr>
              <a:t>w</a:t>
            </a:r>
            <a:r>
              <a:rPr lang="en-US" sz="2000" kern="0" dirty="0" err="1" smtClean="0">
                <a:latin typeface="+mn-lt"/>
              </a:rPr>
              <a:t>idefield</a:t>
            </a:r>
            <a:r>
              <a:rPr lang="en-US" sz="2000" kern="0" dirty="0" smtClean="0">
                <a:latin typeface="+mn-lt"/>
              </a:rPr>
              <a:t> Fluorescence </a:t>
            </a:r>
            <a:r>
              <a:rPr lang="en-US" sz="2000" kern="0" dirty="0">
                <a:latin typeface="+mn-lt"/>
              </a:rPr>
              <a:t>m</a:t>
            </a:r>
            <a:r>
              <a:rPr lang="en-US" sz="2000" kern="0" dirty="0" smtClean="0">
                <a:latin typeface="+mn-lt"/>
              </a:rPr>
              <a:t>icroscopy, </a:t>
            </a:r>
            <a:r>
              <a:rPr lang="en-US" sz="2000" kern="0" dirty="0">
                <a:latin typeface="+mn-lt"/>
              </a:rPr>
              <a:t>b</a:t>
            </a:r>
            <a:r>
              <a:rPr lang="en-US" sz="2000" kern="0" dirty="0" smtClean="0">
                <a:latin typeface="+mn-lt"/>
              </a:rPr>
              <a:t>right field </a:t>
            </a:r>
            <a:r>
              <a:rPr lang="en-US" sz="2000" kern="0" dirty="0">
                <a:latin typeface="+mn-lt"/>
              </a:rPr>
              <a:t>m</a:t>
            </a:r>
            <a:r>
              <a:rPr lang="en-US" sz="2000" kern="0" dirty="0" smtClean="0">
                <a:latin typeface="+mn-lt"/>
              </a:rPr>
              <a:t>icroscopy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Microplate</a:t>
            </a:r>
            <a:r>
              <a:rPr lang="en-US" dirty="0" smtClean="0"/>
              <a:t> Reader with Imaging…</a:t>
            </a:r>
          </a:p>
        </p:txBody>
      </p:sp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2038" y="1828800"/>
            <a:ext cx="3529012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8" descr="refined slide pic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2038" y="4075113"/>
            <a:ext cx="358616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TextBox 11"/>
          <p:cNvSpPr txBox="1">
            <a:spLocks noChangeArrowheads="1"/>
          </p:cNvSpPr>
          <p:nvPr/>
        </p:nvSpPr>
        <p:spPr bwMode="auto">
          <a:xfrm>
            <a:off x="4953000" y="3638550"/>
            <a:ext cx="3810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Wingdings" pitchFamily="2" charset="2"/>
              <a:buChar char="Ø"/>
            </a:pPr>
            <a:r>
              <a:rPr lang="en-US" sz="2000">
                <a:solidFill>
                  <a:schemeClr val="bg1"/>
                </a:solidFill>
              </a:rPr>
              <a:t> Quantitative numerical  data</a:t>
            </a:r>
          </a:p>
        </p:txBody>
      </p:sp>
      <p:sp>
        <p:nvSpPr>
          <p:cNvPr id="11271" name="TextBox 12"/>
          <p:cNvSpPr txBox="1">
            <a:spLocks noChangeArrowheads="1"/>
          </p:cNvSpPr>
          <p:nvPr/>
        </p:nvSpPr>
        <p:spPr bwMode="auto">
          <a:xfrm>
            <a:off x="5029200" y="6229350"/>
            <a:ext cx="3810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Wingdings" pitchFamily="2" charset="2"/>
              <a:buChar char="Ø"/>
            </a:pPr>
            <a:r>
              <a:rPr lang="en-US" sz="2000">
                <a:solidFill>
                  <a:schemeClr val="bg1"/>
                </a:solidFill>
              </a:rPr>
              <a:t> Qualitative phenotypic data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1000" y="5791200"/>
            <a:ext cx="41910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eaLnBrk="0" hangingPunct="0">
              <a:spcBef>
                <a:spcPts val="1000"/>
              </a:spcBef>
              <a:buClr>
                <a:srgbClr val="990000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+mn-lt"/>
                <a:cs typeface="+mn-cs"/>
              </a:rPr>
              <a:t>Fuller picture for cell biology research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72038" y="3711575"/>
            <a:ext cx="3810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eaLnBrk="0" hangingPunct="0">
              <a:spcBef>
                <a:spcPts val="1000"/>
              </a:spcBef>
              <a:buClr>
                <a:srgbClr val="990000"/>
              </a:buClr>
              <a:buFont typeface="Wingdings" pitchFamily="2" charset="2"/>
              <a:buChar char="§"/>
              <a:defRPr/>
            </a:pPr>
            <a:r>
              <a:rPr lang="en-US" sz="2000" dirty="0">
                <a:cs typeface="+mn-cs"/>
              </a:rPr>
              <a:t> </a:t>
            </a:r>
            <a:r>
              <a:rPr lang="en-US" sz="2000" kern="0" dirty="0">
                <a:latin typeface="+mn-lt"/>
                <a:cs typeface="+mn-cs"/>
              </a:rPr>
              <a:t>Quantitative numerical data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72038" y="6248400"/>
            <a:ext cx="3810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eaLnBrk="0" hangingPunct="0">
              <a:spcBef>
                <a:spcPts val="1000"/>
              </a:spcBef>
              <a:buClr>
                <a:srgbClr val="990000"/>
              </a:buClr>
              <a:buFont typeface="Wingdings" pitchFamily="2" charset="2"/>
              <a:buChar char="§"/>
              <a:defRPr/>
            </a:pPr>
            <a:r>
              <a:rPr lang="en-US" sz="2000" dirty="0">
                <a:cs typeface="+mn-cs"/>
              </a:rPr>
              <a:t> </a:t>
            </a:r>
            <a:r>
              <a:rPr lang="en-US" sz="2000" kern="0" dirty="0">
                <a:latin typeface="+mn-lt"/>
                <a:cs typeface="+mn-cs"/>
              </a:rPr>
              <a:t>Qualitative data</a:t>
            </a:r>
          </a:p>
        </p:txBody>
      </p:sp>
      <p:pic>
        <p:nvPicPr>
          <p:cNvPr id="11" name="Picture 9" descr="R:\Marketing\Marketing Services\Artwork\ProductGraphics\LowRes-USE THESE\Cytation3\cytation_left_sol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00" t="21223"/>
          <a:stretch>
            <a:fillRect/>
          </a:stretch>
        </p:blipFill>
        <p:spPr bwMode="auto">
          <a:xfrm>
            <a:off x="693966" y="2135748"/>
            <a:ext cx="3565067" cy="340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Thank you!  Stay connected with us ….</a:t>
            </a:r>
          </a:p>
        </p:txBody>
      </p:sp>
      <p:sp>
        <p:nvSpPr>
          <p:cNvPr id="2355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838200" y="2209800"/>
            <a:ext cx="7467600" cy="3581400"/>
          </a:xfrm>
        </p:spPr>
        <p:txBody>
          <a:bodyPr/>
          <a:lstStyle/>
          <a:p>
            <a:pPr eaLnBrk="1" hangingPunct="1"/>
            <a:r>
              <a:rPr lang="en-US" smtClean="0"/>
              <a:t>For Application papers and Technical Resources, visit:  </a:t>
            </a:r>
            <a:r>
              <a:rPr lang="en-US" smtClean="0">
                <a:hlinkClick r:id="rId2"/>
              </a:rPr>
              <a:t>http://www.biotek.com/resources</a:t>
            </a:r>
            <a:r>
              <a:rPr lang="en-US" smtClean="0"/>
              <a:t> 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      Sign up for </a:t>
            </a:r>
            <a:r>
              <a:rPr lang="en-US" i="1" smtClean="0"/>
              <a:t>TekTalk</a:t>
            </a:r>
            <a:r>
              <a:rPr lang="en-US" smtClean="0"/>
              <a:t>, our Quarterly E-Newsletter: </a:t>
            </a:r>
            <a:br>
              <a:rPr lang="en-US" smtClean="0"/>
            </a:br>
            <a:r>
              <a:rPr lang="en-US" smtClean="0"/>
              <a:t>      </a:t>
            </a:r>
            <a:r>
              <a:rPr lang="en-US" smtClean="0">
                <a:hlinkClick r:id="rId3"/>
              </a:rPr>
              <a:t>http://www.biotek.com/tektalk</a:t>
            </a:r>
            <a:r>
              <a:rPr lang="en-US" smtClean="0"/>
              <a:t>  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      Visit our blog “</a:t>
            </a:r>
            <a:r>
              <a:rPr lang="en-US" i="1" smtClean="0"/>
              <a:t>Scientifically Speaking</a:t>
            </a:r>
            <a:r>
              <a:rPr lang="en-US" smtClean="0"/>
              <a:t>”:  </a:t>
            </a:r>
            <a:r>
              <a:rPr lang="en-US" smtClean="0">
                <a:hlinkClick r:id="rId4"/>
              </a:rPr>
              <a:t>http://blog.biotek.com</a:t>
            </a:r>
            <a:r>
              <a:rPr lang="en-US" smtClean="0"/>
              <a:t> 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                                  </a:t>
            </a:r>
            <a:r>
              <a:rPr lang="en-US" smtClean="0">
                <a:hlinkClick r:id="rId5"/>
              </a:rPr>
              <a:t>http://twitter.com/biotektalk</a:t>
            </a:r>
            <a:r>
              <a:rPr lang="en-US" smtClean="0"/>
              <a:t> 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                        </a:t>
            </a:r>
            <a:r>
              <a:rPr lang="en-US" smtClean="0">
                <a:hlinkClick r:id="rId6"/>
              </a:rPr>
              <a:t>http://facebook.biotek.com</a:t>
            </a:r>
            <a:r>
              <a:rPr lang="en-US" smtClean="0"/>
              <a:t> </a:t>
            </a:r>
          </a:p>
        </p:txBody>
      </p:sp>
      <p:pic>
        <p:nvPicPr>
          <p:cNvPr id="23556" name="Picture 6" descr="find_us_on_facebook_badg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95400" y="5372100"/>
            <a:ext cx="13716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7" descr="Twitter-follow_us-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95400" y="4757738"/>
            <a:ext cx="205740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8" descr="blogger-ico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95400" y="4114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9" descr="tektalk-icon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85875" y="31908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271463" y="1371600"/>
            <a:ext cx="263565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altLang="en-US" sz="2200" dirty="0">
                <a:solidFill>
                  <a:srgbClr val="000000"/>
                </a:solidFill>
                <a:latin typeface="+mj-lt"/>
              </a:rPr>
              <a:t>Cell-based assays</a:t>
            </a:r>
          </a:p>
        </p:txBody>
      </p:sp>
      <p:grpSp>
        <p:nvGrpSpPr>
          <p:cNvPr id="50179" name="Group 3"/>
          <p:cNvGrpSpPr>
            <a:grpSpLocks/>
          </p:cNvGrpSpPr>
          <p:nvPr/>
        </p:nvGrpSpPr>
        <p:grpSpPr bwMode="auto">
          <a:xfrm>
            <a:off x="2971800" y="2805113"/>
            <a:ext cx="2590800" cy="2286000"/>
            <a:chOff x="1728" y="1632"/>
            <a:chExt cx="1920" cy="1680"/>
          </a:xfrm>
        </p:grpSpPr>
        <p:sp>
          <p:nvSpPr>
            <p:cNvPr id="50194" name="Oval 4" descr="Newsprint"/>
            <p:cNvSpPr>
              <a:spLocks noChangeArrowheads="1"/>
            </p:cNvSpPr>
            <p:nvPr/>
          </p:nvSpPr>
          <p:spPr bwMode="auto">
            <a:xfrm>
              <a:off x="1728" y="1632"/>
              <a:ext cx="1920" cy="1680"/>
            </a:xfrm>
            <a:prstGeom prst="ellipse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53975" cmpd="dbl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endParaRPr lang="en-US" altLang="en-US" sz="2000" b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0195" name="Oval 5"/>
            <p:cNvSpPr>
              <a:spLocks noChangeArrowheads="1"/>
            </p:cNvSpPr>
            <p:nvPr/>
          </p:nvSpPr>
          <p:spPr bwMode="auto">
            <a:xfrm>
              <a:off x="2688" y="2064"/>
              <a:ext cx="576" cy="48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endParaRPr lang="en-US" altLang="en-US" sz="2000" b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50180" name="Freeform 6"/>
          <p:cNvSpPr>
            <a:spLocks/>
          </p:cNvSpPr>
          <p:nvPr/>
        </p:nvSpPr>
        <p:spPr bwMode="auto">
          <a:xfrm>
            <a:off x="4724400" y="2576513"/>
            <a:ext cx="2438400" cy="1143000"/>
          </a:xfrm>
          <a:custGeom>
            <a:avLst/>
            <a:gdLst>
              <a:gd name="T0" fmla="*/ 0 w 1536"/>
              <a:gd name="T1" fmla="*/ 2147483647 h 720"/>
              <a:gd name="T2" fmla="*/ 2147483647 w 1536"/>
              <a:gd name="T3" fmla="*/ 0 h 720"/>
              <a:gd name="T4" fmla="*/ 2147483647 w 1536"/>
              <a:gd name="T5" fmla="*/ 0 h 720"/>
              <a:gd name="T6" fmla="*/ 0 60000 65536"/>
              <a:gd name="T7" fmla="*/ 0 60000 65536"/>
              <a:gd name="T8" fmla="*/ 0 60000 65536"/>
              <a:gd name="T9" fmla="*/ 0 w 1536"/>
              <a:gd name="T10" fmla="*/ 0 h 720"/>
              <a:gd name="T11" fmla="*/ 1536 w 1536"/>
              <a:gd name="T12" fmla="*/ 720 h 7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36" h="720">
                <a:moveTo>
                  <a:pt x="0" y="720"/>
                </a:moveTo>
                <a:lnTo>
                  <a:pt x="624" y="0"/>
                </a:lnTo>
                <a:lnTo>
                  <a:pt x="1536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50181" name="Freeform 7"/>
          <p:cNvSpPr>
            <a:spLocks/>
          </p:cNvSpPr>
          <p:nvPr/>
        </p:nvSpPr>
        <p:spPr bwMode="auto">
          <a:xfrm>
            <a:off x="4800600" y="4405313"/>
            <a:ext cx="1981200" cy="762000"/>
          </a:xfrm>
          <a:custGeom>
            <a:avLst/>
            <a:gdLst>
              <a:gd name="T0" fmla="*/ 0 w 1248"/>
              <a:gd name="T1" fmla="*/ 0 h 480"/>
              <a:gd name="T2" fmla="*/ 2147483647 w 1248"/>
              <a:gd name="T3" fmla="*/ 2147483647 h 480"/>
              <a:gd name="T4" fmla="*/ 2147483647 w 1248"/>
              <a:gd name="T5" fmla="*/ 2147483647 h 480"/>
              <a:gd name="T6" fmla="*/ 0 60000 65536"/>
              <a:gd name="T7" fmla="*/ 0 60000 65536"/>
              <a:gd name="T8" fmla="*/ 0 60000 65536"/>
              <a:gd name="T9" fmla="*/ 0 w 1248"/>
              <a:gd name="T10" fmla="*/ 0 h 480"/>
              <a:gd name="T11" fmla="*/ 1248 w 1248"/>
              <a:gd name="T12" fmla="*/ 480 h 4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48" h="480">
                <a:moveTo>
                  <a:pt x="0" y="0"/>
                </a:moveTo>
                <a:lnTo>
                  <a:pt x="384" y="480"/>
                </a:lnTo>
                <a:lnTo>
                  <a:pt x="1248" y="48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50182" name="Freeform 8"/>
          <p:cNvSpPr>
            <a:spLocks/>
          </p:cNvSpPr>
          <p:nvPr/>
        </p:nvSpPr>
        <p:spPr bwMode="auto">
          <a:xfrm>
            <a:off x="600075" y="3279775"/>
            <a:ext cx="2495550" cy="233363"/>
          </a:xfrm>
          <a:custGeom>
            <a:avLst/>
            <a:gdLst>
              <a:gd name="T0" fmla="*/ 2147483647 w 1572"/>
              <a:gd name="T1" fmla="*/ 2147483647 h 147"/>
              <a:gd name="T2" fmla="*/ 2147483647 w 1572"/>
              <a:gd name="T3" fmla="*/ 0 h 147"/>
              <a:gd name="T4" fmla="*/ 0 w 1572"/>
              <a:gd name="T5" fmla="*/ 2147483647 h 147"/>
              <a:gd name="T6" fmla="*/ 0 60000 65536"/>
              <a:gd name="T7" fmla="*/ 0 60000 65536"/>
              <a:gd name="T8" fmla="*/ 0 60000 65536"/>
              <a:gd name="T9" fmla="*/ 0 w 1572"/>
              <a:gd name="T10" fmla="*/ 0 h 147"/>
              <a:gd name="T11" fmla="*/ 1572 w 1572"/>
              <a:gd name="T12" fmla="*/ 147 h 1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72" h="147">
                <a:moveTo>
                  <a:pt x="1572" y="147"/>
                </a:moveTo>
                <a:lnTo>
                  <a:pt x="1188" y="0"/>
                </a:lnTo>
                <a:lnTo>
                  <a:pt x="0" y="1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50183" name="AutoShape 9"/>
          <p:cNvSpPr>
            <a:spLocks noChangeArrowheads="1"/>
          </p:cNvSpPr>
          <p:nvPr/>
        </p:nvSpPr>
        <p:spPr bwMode="auto">
          <a:xfrm>
            <a:off x="2133600" y="3795713"/>
            <a:ext cx="1295400" cy="457200"/>
          </a:xfrm>
          <a:prstGeom prst="leftArrow">
            <a:avLst>
              <a:gd name="adj1" fmla="val 50000"/>
              <a:gd name="adj2" fmla="val 70833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endParaRPr lang="en-US" altLang="en-US" sz="2000" b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0184" name="Text Box 10"/>
          <p:cNvSpPr txBox="1">
            <a:spLocks noChangeArrowheads="1"/>
          </p:cNvSpPr>
          <p:nvPr/>
        </p:nvSpPr>
        <p:spPr bwMode="auto">
          <a:xfrm>
            <a:off x="6003925" y="2206625"/>
            <a:ext cx="2378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altLang="en-US" sz="2000" b="0">
                <a:solidFill>
                  <a:srgbClr val="000000"/>
                </a:solidFill>
                <a:latin typeface="Arial" pitchFamily="34" charset="0"/>
              </a:rPr>
              <a:t>Reporter Gene</a:t>
            </a:r>
            <a:endParaRPr lang="en-US" altLang="en-US" sz="1800" b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0185" name="Text Box 11"/>
          <p:cNvSpPr txBox="1">
            <a:spLocks noChangeArrowheads="1"/>
          </p:cNvSpPr>
          <p:nvPr/>
        </p:nvSpPr>
        <p:spPr bwMode="auto">
          <a:xfrm>
            <a:off x="5362575" y="4786313"/>
            <a:ext cx="35528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altLang="en-US" sz="2000" b="0">
                <a:solidFill>
                  <a:srgbClr val="000000"/>
                </a:solidFill>
                <a:latin typeface="Arial" pitchFamily="34" charset="0"/>
              </a:rPr>
              <a:t>Protein / enzyme (e.g. kinase)</a:t>
            </a:r>
          </a:p>
        </p:txBody>
      </p:sp>
      <p:sp>
        <p:nvSpPr>
          <p:cNvPr id="50186" name="Text Box 12"/>
          <p:cNvSpPr txBox="1">
            <a:spLocks noChangeArrowheads="1"/>
          </p:cNvSpPr>
          <p:nvPr/>
        </p:nvSpPr>
        <p:spPr bwMode="auto">
          <a:xfrm>
            <a:off x="488950" y="2895600"/>
            <a:ext cx="1681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altLang="en-US" sz="2000" b="0">
                <a:solidFill>
                  <a:srgbClr val="000000"/>
                </a:solidFill>
                <a:latin typeface="Arial" pitchFamily="34" charset="0"/>
              </a:rPr>
              <a:t>Ion Channels</a:t>
            </a:r>
            <a:endParaRPr lang="en-US" altLang="en-US" sz="1800" b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0187" name="Text Box 13"/>
          <p:cNvSpPr txBox="1">
            <a:spLocks noChangeArrowheads="1"/>
          </p:cNvSpPr>
          <p:nvPr/>
        </p:nvSpPr>
        <p:spPr bwMode="auto">
          <a:xfrm>
            <a:off x="1403350" y="3795713"/>
            <a:ext cx="735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altLang="en-US" sz="2000" b="0">
                <a:solidFill>
                  <a:srgbClr val="000000"/>
                </a:solidFill>
                <a:latin typeface="Arial" pitchFamily="34" charset="0"/>
              </a:rPr>
              <a:t>ROS</a:t>
            </a:r>
            <a:endParaRPr lang="en-US" altLang="en-US" sz="1800" b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0188" name="Text Box 14"/>
          <p:cNvSpPr txBox="1">
            <a:spLocks noChangeArrowheads="1"/>
          </p:cNvSpPr>
          <p:nvPr/>
        </p:nvSpPr>
        <p:spPr bwMode="auto">
          <a:xfrm>
            <a:off x="228600" y="5562600"/>
            <a:ext cx="3459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altLang="en-US" sz="2000" b="0">
                <a:solidFill>
                  <a:srgbClr val="000000"/>
                </a:solidFill>
                <a:latin typeface="Arial" pitchFamily="34" charset="0"/>
              </a:rPr>
              <a:t>Cytotoxicity, Cell proliferation</a:t>
            </a:r>
          </a:p>
        </p:txBody>
      </p:sp>
      <p:sp>
        <p:nvSpPr>
          <p:cNvPr id="50189" name="Freeform 15"/>
          <p:cNvSpPr>
            <a:spLocks/>
          </p:cNvSpPr>
          <p:nvPr/>
        </p:nvSpPr>
        <p:spPr bwMode="auto">
          <a:xfrm>
            <a:off x="2224088" y="2189163"/>
            <a:ext cx="1989137" cy="612775"/>
          </a:xfrm>
          <a:custGeom>
            <a:avLst/>
            <a:gdLst>
              <a:gd name="T0" fmla="*/ 2147483647 w 1253"/>
              <a:gd name="T1" fmla="*/ 2147483647 h 386"/>
              <a:gd name="T2" fmla="*/ 2147483647 w 1253"/>
              <a:gd name="T3" fmla="*/ 2147483647 h 386"/>
              <a:gd name="T4" fmla="*/ 0 w 1253"/>
              <a:gd name="T5" fmla="*/ 0 h 386"/>
              <a:gd name="T6" fmla="*/ 0 60000 65536"/>
              <a:gd name="T7" fmla="*/ 0 60000 65536"/>
              <a:gd name="T8" fmla="*/ 0 60000 65536"/>
              <a:gd name="T9" fmla="*/ 0 w 1253"/>
              <a:gd name="T10" fmla="*/ 0 h 386"/>
              <a:gd name="T11" fmla="*/ 1253 w 1253"/>
              <a:gd name="T12" fmla="*/ 386 h 3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53" h="386">
                <a:moveTo>
                  <a:pt x="1253" y="386"/>
                </a:moveTo>
                <a:lnTo>
                  <a:pt x="1180" y="4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50190" name="Text Box 16"/>
          <p:cNvSpPr txBox="1">
            <a:spLocks noChangeArrowheads="1"/>
          </p:cNvSpPr>
          <p:nvPr/>
        </p:nvSpPr>
        <p:spPr bwMode="auto">
          <a:xfrm>
            <a:off x="2133600" y="1828800"/>
            <a:ext cx="919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altLang="en-US" sz="2000" b="0">
                <a:solidFill>
                  <a:srgbClr val="000000"/>
                </a:solidFill>
                <a:latin typeface="Arial" pitchFamily="34" charset="0"/>
              </a:rPr>
              <a:t>GPCR</a:t>
            </a:r>
          </a:p>
        </p:txBody>
      </p:sp>
      <p:sp>
        <p:nvSpPr>
          <p:cNvPr id="50191" name="Rectangle 17"/>
          <p:cNvSpPr>
            <a:spLocks noChangeArrowheads="1"/>
          </p:cNvSpPr>
          <p:nvPr/>
        </p:nvSpPr>
        <p:spPr bwMode="auto">
          <a:xfrm>
            <a:off x="3962400" y="5562600"/>
            <a:ext cx="17383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altLang="en-US" sz="2000" b="0">
                <a:solidFill>
                  <a:srgbClr val="000000"/>
                </a:solidFill>
                <a:latin typeface="Arial" pitchFamily="34" charset="0"/>
              </a:rPr>
              <a:t>Cell Migration</a:t>
            </a:r>
          </a:p>
        </p:txBody>
      </p:sp>
      <p:sp>
        <p:nvSpPr>
          <p:cNvPr id="50192" name="Text Box 10"/>
          <p:cNvSpPr txBox="1">
            <a:spLocks noChangeArrowheads="1"/>
          </p:cNvSpPr>
          <p:nvPr/>
        </p:nvSpPr>
        <p:spPr bwMode="auto">
          <a:xfrm>
            <a:off x="6227763" y="3716338"/>
            <a:ext cx="2447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altLang="en-US" sz="2000" b="0">
                <a:latin typeface="Arial" pitchFamily="34" charset="0"/>
              </a:rPr>
              <a:t>Nuclear Receptor</a:t>
            </a:r>
            <a:endParaRPr lang="en-US" altLang="en-US" sz="1800" b="0">
              <a:latin typeface="Arial" pitchFamily="34" charset="0"/>
            </a:endParaRPr>
          </a:p>
        </p:txBody>
      </p:sp>
      <p:cxnSp>
        <p:nvCxnSpPr>
          <p:cNvPr id="50193" name="Straight Connector 50"/>
          <p:cNvCxnSpPr>
            <a:cxnSpLocks noChangeShapeType="1"/>
          </p:cNvCxnSpPr>
          <p:nvPr/>
        </p:nvCxnSpPr>
        <p:spPr bwMode="auto">
          <a:xfrm rot="10800000">
            <a:off x="5148263" y="4076700"/>
            <a:ext cx="2160587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xmlns="" val="276014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271463" y="1371600"/>
            <a:ext cx="263565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altLang="en-US" sz="2200" dirty="0">
                <a:solidFill>
                  <a:srgbClr val="000000"/>
                </a:solidFill>
                <a:latin typeface="+mj-lt"/>
              </a:rPr>
              <a:t>Cell-based assays</a:t>
            </a:r>
          </a:p>
        </p:txBody>
      </p:sp>
      <p:grpSp>
        <p:nvGrpSpPr>
          <p:cNvPr id="51203" name="Group 3"/>
          <p:cNvGrpSpPr>
            <a:grpSpLocks/>
          </p:cNvGrpSpPr>
          <p:nvPr/>
        </p:nvGrpSpPr>
        <p:grpSpPr bwMode="auto">
          <a:xfrm>
            <a:off x="2971800" y="2805113"/>
            <a:ext cx="2590800" cy="2286000"/>
            <a:chOff x="1728" y="1632"/>
            <a:chExt cx="1920" cy="1680"/>
          </a:xfrm>
        </p:grpSpPr>
        <p:sp>
          <p:nvSpPr>
            <p:cNvPr id="51233" name="Oval 4" descr="Newsprint"/>
            <p:cNvSpPr>
              <a:spLocks noChangeArrowheads="1"/>
            </p:cNvSpPr>
            <p:nvPr/>
          </p:nvSpPr>
          <p:spPr bwMode="auto">
            <a:xfrm>
              <a:off x="1728" y="1632"/>
              <a:ext cx="1920" cy="1680"/>
            </a:xfrm>
            <a:prstGeom prst="ellipse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53975" cmpd="dbl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endParaRPr lang="en-US" altLang="en-US" sz="2000" b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1234" name="Oval 5"/>
            <p:cNvSpPr>
              <a:spLocks noChangeArrowheads="1"/>
            </p:cNvSpPr>
            <p:nvPr/>
          </p:nvSpPr>
          <p:spPr bwMode="auto">
            <a:xfrm>
              <a:off x="2688" y="2064"/>
              <a:ext cx="576" cy="48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endParaRPr lang="en-US" altLang="en-US" sz="2000" b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51204" name="Freeform 6"/>
          <p:cNvSpPr>
            <a:spLocks/>
          </p:cNvSpPr>
          <p:nvPr/>
        </p:nvSpPr>
        <p:spPr bwMode="auto">
          <a:xfrm>
            <a:off x="4724400" y="2576513"/>
            <a:ext cx="2438400" cy="1143000"/>
          </a:xfrm>
          <a:custGeom>
            <a:avLst/>
            <a:gdLst>
              <a:gd name="T0" fmla="*/ 0 w 1536"/>
              <a:gd name="T1" fmla="*/ 2147483647 h 720"/>
              <a:gd name="T2" fmla="*/ 2147483647 w 1536"/>
              <a:gd name="T3" fmla="*/ 0 h 720"/>
              <a:gd name="T4" fmla="*/ 2147483647 w 1536"/>
              <a:gd name="T5" fmla="*/ 0 h 720"/>
              <a:gd name="T6" fmla="*/ 0 60000 65536"/>
              <a:gd name="T7" fmla="*/ 0 60000 65536"/>
              <a:gd name="T8" fmla="*/ 0 60000 65536"/>
              <a:gd name="T9" fmla="*/ 0 w 1536"/>
              <a:gd name="T10" fmla="*/ 0 h 720"/>
              <a:gd name="T11" fmla="*/ 1536 w 1536"/>
              <a:gd name="T12" fmla="*/ 720 h 7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36" h="720">
                <a:moveTo>
                  <a:pt x="0" y="720"/>
                </a:moveTo>
                <a:lnTo>
                  <a:pt x="624" y="0"/>
                </a:lnTo>
                <a:lnTo>
                  <a:pt x="1536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51205" name="Freeform 7"/>
          <p:cNvSpPr>
            <a:spLocks/>
          </p:cNvSpPr>
          <p:nvPr/>
        </p:nvSpPr>
        <p:spPr bwMode="auto">
          <a:xfrm>
            <a:off x="4800600" y="4405313"/>
            <a:ext cx="1981200" cy="762000"/>
          </a:xfrm>
          <a:custGeom>
            <a:avLst/>
            <a:gdLst>
              <a:gd name="T0" fmla="*/ 0 w 1248"/>
              <a:gd name="T1" fmla="*/ 0 h 480"/>
              <a:gd name="T2" fmla="*/ 2147483647 w 1248"/>
              <a:gd name="T3" fmla="*/ 2147483647 h 480"/>
              <a:gd name="T4" fmla="*/ 2147483647 w 1248"/>
              <a:gd name="T5" fmla="*/ 2147483647 h 480"/>
              <a:gd name="T6" fmla="*/ 0 60000 65536"/>
              <a:gd name="T7" fmla="*/ 0 60000 65536"/>
              <a:gd name="T8" fmla="*/ 0 60000 65536"/>
              <a:gd name="T9" fmla="*/ 0 w 1248"/>
              <a:gd name="T10" fmla="*/ 0 h 480"/>
              <a:gd name="T11" fmla="*/ 1248 w 1248"/>
              <a:gd name="T12" fmla="*/ 480 h 4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48" h="480">
                <a:moveTo>
                  <a:pt x="0" y="0"/>
                </a:moveTo>
                <a:lnTo>
                  <a:pt x="384" y="480"/>
                </a:lnTo>
                <a:lnTo>
                  <a:pt x="1248" y="48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51206" name="Freeform 8"/>
          <p:cNvSpPr>
            <a:spLocks/>
          </p:cNvSpPr>
          <p:nvPr/>
        </p:nvSpPr>
        <p:spPr bwMode="auto">
          <a:xfrm>
            <a:off x="600075" y="3279775"/>
            <a:ext cx="2495550" cy="233363"/>
          </a:xfrm>
          <a:custGeom>
            <a:avLst/>
            <a:gdLst>
              <a:gd name="T0" fmla="*/ 2147483647 w 1572"/>
              <a:gd name="T1" fmla="*/ 2147483647 h 147"/>
              <a:gd name="T2" fmla="*/ 2147483647 w 1572"/>
              <a:gd name="T3" fmla="*/ 0 h 147"/>
              <a:gd name="T4" fmla="*/ 0 w 1572"/>
              <a:gd name="T5" fmla="*/ 2147483647 h 147"/>
              <a:gd name="T6" fmla="*/ 0 60000 65536"/>
              <a:gd name="T7" fmla="*/ 0 60000 65536"/>
              <a:gd name="T8" fmla="*/ 0 60000 65536"/>
              <a:gd name="T9" fmla="*/ 0 w 1572"/>
              <a:gd name="T10" fmla="*/ 0 h 147"/>
              <a:gd name="T11" fmla="*/ 1572 w 1572"/>
              <a:gd name="T12" fmla="*/ 147 h 1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72" h="147">
                <a:moveTo>
                  <a:pt x="1572" y="147"/>
                </a:moveTo>
                <a:lnTo>
                  <a:pt x="1188" y="0"/>
                </a:lnTo>
                <a:lnTo>
                  <a:pt x="0" y="1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51207" name="AutoShape 9"/>
          <p:cNvSpPr>
            <a:spLocks noChangeArrowheads="1"/>
          </p:cNvSpPr>
          <p:nvPr/>
        </p:nvSpPr>
        <p:spPr bwMode="auto">
          <a:xfrm>
            <a:off x="2133600" y="3795713"/>
            <a:ext cx="1295400" cy="457200"/>
          </a:xfrm>
          <a:prstGeom prst="leftArrow">
            <a:avLst>
              <a:gd name="adj1" fmla="val 50000"/>
              <a:gd name="adj2" fmla="val 70833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endParaRPr lang="en-US" altLang="en-US" sz="2000" b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1208" name="Text Box 10"/>
          <p:cNvSpPr txBox="1">
            <a:spLocks noChangeArrowheads="1"/>
          </p:cNvSpPr>
          <p:nvPr/>
        </p:nvSpPr>
        <p:spPr bwMode="auto">
          <a:xfrm>
            <a:off x="6003925" y="2206625"/>
            <a:ext cx="2378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altLang="en-US" sz="2000" b="0">
                <a:solidFill>
                  <a:srgbClr val="000000"/>
                </a:solidFill>
                <a:latin typeface="Arial" pitchFamily="34" charset="0"/>
              </a:rPr>
              <a:t>Reporter Gene</a:t>
            </a:r>
            <a:endParaRPr lang="en-US" altLang="en-US" sz="1800" b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1209" name="Text Box 11"/>
          <p:cNvSpPr txBox="1">
            <a:spLocks noChangeArrowheads="1"/>
          </p:cNvSpPr>
          <p:nvPr/>
        </p:nvSpPr>
        <p:spPr bwMode="auto">
          <a:xfrm>
            <a:off x="5362575" y="4786313"/>
            <a:ext cx="35528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altLang="en-US" sz="2000" b="0">
                <a:solidFill>
                  <a:srgbClr val="000000"/>
                </a:solidFill>
                <a:latin typeface="Arial" pitchFamily="34" charset="0"/>
              </a:rPr>
              <a:t>Protein / enzyme (e.g. kinase)</a:t>
            </a:r>
          </a:p>
        </p:txBody>
      </p:sp>
      <p:sp>
        <p:nvSpPr>
          <p:cNvPr id="51210" name="Text Box 12"/>
          <p:cNvSpPr txBox="1">
            <a:spLocks noChangeArrowheads="1"/>
          </p:cNvSpPr>
          <p:nvPr/>
        </p:nvSpPr>
        <p:spPr bwMode="auto">
          <a:xfrm>
            <a:off x="488950" y="2895600"/>
            <a:ext cx="1681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altLang="en-US" sz="2000" b="0">
                <a:solidFill>
                  <a:srgbClr val="000000"/>
                </a:solidFill>
                <a:latin typeface="Arial" pitchFamily="34" charset="0"/>
              </a:rPr>
              <a:t>Ion Channels</a:t>
            </a:r>
            <a:endParaRPr lang="en-US" altLang="en-US" sz="1800" b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1211" name="Text Box 13"/>
          <p:cNvSpPr txBox="1">
            <a:spLocks noChangeArrowheads="1"/>
          </p:cNvSpPr>
          <p:nvPr/>
        </p:nvSpPr>
        <p:spPr bwMode="auto">
          <a:xfrm>
            <a:off x="1403350" y="3795713"/>
            <a:ext cx="735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altLang="en-US" sz="2000" b="0">
                <a:solidFill>
                  <a:srgbClr val="000000"/>
                </a:solidFill>
                <a:latin typeface="Arial" pitchFamily="34" charset="0"/>
              </a:rPr>
              <a:t>ROS</a:t>
            </a:r>
            <a:endParaRPr lang="en-US" altLang="en-US" sz="1800" b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1212" name="Text Box 14"/>
          <p:cNvSpPr txBox="1">
            <a:spLocks noChangeArrowheads="1"/>
          </p:cNvSpPr>
          <p:nvPr/>
        </p:nvSpPr>
        <p:spPr bwMode="auto">
          <a:xfrm>
            <a:off x="228600" y="5562600"/>
            <a:ext cx="3459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altLang="en-US" sz="2000" b="0">
                <a:solidFill>
                  <a:srgbClr val="000000"/>
                </a:solidFill>
                <a:latin typeface="Arial" pitchFamily="34" charset="0"/>
              </a:rPr>
              <a:t>Cytotoxicity, Cell proliferation</a:t>
            </a:r>
          </a:p>
        </p:txBody>
      </p:sp>
      <p:sp>
        <p:nvSpPr>
          <p:cNvPr id="51213" name="Freeform 15"/>
          <p:cNvSpPr>
            <a:spLocks/>
          </p:cNvSpPr>
          <p:nvPr/>
        </p:nvSpPr>
        <p:spPr bwMode="auto">
          <a:xfrm>
            <a:off x="2224088" y="2189163"/>
            <a:ext cx="1989137" cy="612775"/>
          </a:xfrm>
          <a:custGeom>
            <a:avLst/>
            <a:gdLst>
              <a:gd name="T0" fmla="*/ 2147483647 w 1253"/>
              <a:gd name="T1" fmla="*/ 2147483647 h 386"/>
              <a:gd name="T2" fmla="*/ 2147483647 w 1253"/>
              <a:gd name="T3" fmla="*/ 2147483647 h 386"/>
              <a:gd name="T4" fmla="*/ 0 w 1253"/>
              <a:gd name="T5" fmla="*/ 0 h 386"/>
              <a:gd name="T6" fmla="*/ 0 60000 65536"/>
              <a:gd name="T7" fmla="*/ 0 60000 65536"/>
              <a:gd name="T8" fmla="*/ 0 60000 65536"/>
              <a:gd name="T9" fmla="*/ 0 w 1253"/>
              <a:gd name="T10" fmla="*/ 0 h 386"/>
              <a:gd name="T11" fmla="*/ 1253 w 1253"/>
              <a:gd name="T12" fmla="*/ 386 h 3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53" h="386">
                <a:moveTo>
                  <a:pt x="1253" y="386"/>
                </a:moveTo>
                <a:lnTo>
                  <a:pt x="1180" y="4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51214" name="Text Box 16"/>
          <p:cNvSpPr txBox="1">
            <a:spLocks noChangeArrowheads="1"/>
          </p:cNvSpPr>
          <p:nvPr/>
        </p:nvSpPr>
        <p:spPr bwMode="auto">
          <a:xfrm>
            <a:off x="2133600" y="1828800"/>
            <a:ext cx="919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altLang="en-US" sz="2000" b="0">
                <a:solidFill>
                  <a:srgbClr val="000000"/>
                </a:solidFill>
                <a:latin typeface="Arial" pitchFamily="34" charset="0"/>
              </a:rPr>
              <a:t>GPCR</a:t>
            </a:r>
          </a:p>
        </p:txBody>
      </p:sp>
      <p:sp>
        <p:nvSpPr>
          <p:cNvPr id="51215" name="Rectangle 17"/>
          <p:cNvSpPr>
            <a:spLocks noChangeArrowheads="1"/>
          </p:cNvSpPr>
          <p:nvPr/>
        </p:nvSpPr>
        <p:spPr bwMode="auto">
          <a:xfrm>
            <a:off x="3962400" y="5562600"/>
            <a:ext cx="17383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altLang="en-US" sz="2000" b="0">
                <a:solidFill>
                  <a:srgbClr val="000000"/>
                </a:solidFill>
                <a:latin typeface="Arial" pitchFamily="34" charset="0"/>
              </a:rPr>
              <a:t>Cell Migration</a:t>
            </a:r>
          </a:p>
        </p:txBody>
      </p:sp>
      <p:sp>
        <p:nvSpPr>
          <p:cNvPr id="51216" name="Text Box 18"/>
          <p:cNvSpPr txBox="1">
            <a:spLocks noChangeArrowheads="1"/>
          </p:cNvSpPr>
          <p:nvPr/>
        </p:nvSpPr>
        <p:spPr bwMode="auto">
          <a:xfrm>
            <a:off x="6003925" y="2544763"/>
            <a:ext cx="14922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0">
                <a:solidFill>
                  <a:srgbClr val="000000"/>
                </a:solidFill>
                <a:latin typeface="Arial" pitchFamily="34" charset="0"/>
              </a:rPr>
              <a:t>Luminescence</a:t>
            </a:r>
          </a:p>
        </p:txBody>
      </p:sp>
      <p:sp>
        <p:nvSpPr>
          <p:cNvPr id="51217" name="Text Box 19"/>
          <p:cNvSpPr txBox="1">
            <a:spLocks noChangeArrowheads="1"/>
          </p:cNvSpPr>
          <p:nvPr/>
        </p:nvSpPr>
        <p:spPr bwMode="auto">
          <a:xfrm>
            <a:off x="228600" y="5835650"/>
            <a:ext cx="14922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0">
                <a:solidFill>
                  <a:srgbClr val="000000"/>
                </a:solidFill>
                <a:latin typeface="Arial" pitchFamily="34" charset="0"/>
              </a:rPr>
              <a:t>Luminescence</a:t>
            </a:r>
          </a:p>
        </p:txBody>
      </p:sp>
      <p:sp>
        <p:nvSpPr>
          <p:cNvPr id="51218" name="Text Box 20"/>
          <p:cNvSpPr txBox="1">
            <a:spLocks noChangeArrowheads="1"/>
          </p:cNvSpPr>
          <p:nvPr/>
        </p:nvSpPr>
        <p:spPr bwMode="auto">
          <a:xfrm>
            <a:off x="1403350" y="4221163"/>
            <a:ext cx="14922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0">
                <a:solidFill>
                  <a:srgbClr val="000000"/>
                </a:solidFill>
                <a:latin typeface="Arial" pitchFamily="34" charset="0"/>
              </a:rPr>
              <a:t>Luminescence</a:t>
            </a:r>
          </a:p>
        </p:txBody>
      </p:sp>
      <p:sp>
        <p:nvSpPr>
          <p:cNvPr id="51219" name="Text Box 21"/>
          <p:cNvSpPr txBox="1">
            <a:spLocks noChangeArrowheads="1"/>
          </p:cNvSpPr>
          <p:nvPr/>
        </p:nvSpPr>
        <p:spPr bwMode="auto">
          <a:xfrm>
            <a:off x="228600" y="6096000"/>
            <a:ext cx="12668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0">
                <a:solidFill>
                  <a:srgbClr val="000000"/>
                </a:solidFill>
                <a:latin typeface="Arial" pitchFamily="34" charset="0"/>
              </a:rPr>
              <a:t>Absorbance</a:t>
            </a:r>
          </a:p>
        </p:txBody>
      </p:sp>
      <p:sp>
        <p:nvSpPr>
          <p:cNvPr id="51220" name="Text Box 22"/>
          <p:cNvSpPr txBox="1">
            <a:spLocks noChangeArrowheads="1"/>
          </p:cNvSpPr>
          <p:nvPr/>
        </p:nvSpPr>
        <p:spPr bwMode="auto">
          <a:xfrm>
            <a:off x="6003925" y="2819400"/>
            <a:ext cx="12668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0">
                <a:solidFill>
                  <a:srgbClr val="000000"/>
                </a:solidFill>
                <a:latin typeface="Arial" pitchFamily="34" charset="0"/>
              </a:rPr>
              <a:t>Absorbance</a:t>
            </a:r>
          </a:p>
        </p:txBody>
      </p:sp>
      <p:sp>
        <p:nvSpPr>
          <p:cNvPr id="51221" name="Text Box 23"/>
          <p:cNvSpPr txBox="1">
            <a:spLocks noChangeArrowheads="1"/>
          </p:cNvSpPr>
          <p:nvPr/>
        </p:nvSpPr>
        <p:spPr bwMode="auto">
          <a:xfrm>
            <a:off x="6003925" y="3048000"/>
            <a:ext cx="14017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0">
                <a:solidFill>
                  <a:srgbClr val="000000"/>
                </a:solidFill>
                <a:latin typeface="Arial" pitchFamily="34" charset="0"/>
              </a:rPr>
              <a:t>Fluorescence</a:t>
            </a:r>
          </a:p>
        </p:txBody>
      </p:sp>
      <p:sp>
        <p:nvSpPr>
          <p:cNvPr id="51222" name="Text Box 24"/>
          <p:cNvSpPr txBox="1">
            <a:spLocks noChangeArrowheads="1"/>
          </p:cNvSpPr>
          <p:nvPr/>
        </p:nvSpPr>
        <p:spPr bwMode="auto">
          <a:xfrm>
            <a:off x="3962400" y="5867400"/>
            <a:ext cx="14017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0">
                <a:solidFill>
                  <a:srgbClr val="000000"/>
                </a:solidFill>
                <a:latin typeface="Arial" pitchFamily="34" charset="0"/>
              </a:rPr>
              <a:t>Fluorescence</a:t>
            </a:r>
          </a:p>
        </p:txBody>
      </p:sp>
      <p:sp>
        <p:nvSpPr>
          <p:cNvPr id="51223" name="Text Box 25"/>
          <p:cNvSpPr txBox="1">
            <a:spLocks noChangeArrowheads="1"/>
          </p:cNvSpPr>
          <p:nvPr/>
        </p:nvSpPr>
        <p:spPr bwMode="auto">
          <a:xfrm>
            <a:off x="488950" y="3276600"/>
            <a:ext cx="21018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0">
                <a:solidFill>
                  <a:srgbClr val="000000"/>
                </a:solidFill>
                <a:latin typeface="Arial" pitchFamily="34" charset="0"/>
              </a:rPr>
              <a:t>Fluorescence / FRET</a:t>
            </a:r>
          </a:p>
        </p:txBody>
      </p:sp>
      <p:sp>
        <p:nvSpPr>
          <p:cNvPr id="51224" name="Text Box 26"/>
          <p:cNvSpPr txBox="1">
            <a:spLocks noChangeArrowheads="1"/>
          </p:cNvSpPr>
          <p:nvPr/>
        </p:nvSpPr>
        <p:spPr bwMode="auto">
          <a:xfrm>
            <a:off x="2133600" y="2209800"/>
            <a:ext cx="16160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0">
                <a:solidFill>
                  <a:srgbClr val="000000"/>
                </a:solidFill>
                <a:latin typeface="Arial" pitchFamily="34" charset="0"/>
              </a:rPr>
              <a:t>TRF / TR-FRET</a:t>
            </a:r>
          </a:p>
        </p:txBody>
      </p:sp>
      <p:sp>
        <p:nvSpPr>
          <p:cNvPr id="51225" name="Text Box 27"/>
          <p:cNvSpPr txBox="1">
            <a:spLocks noChangeArrowheads="1"/>
          </p:cNvSpPr>
          <p:nvPr/>
        </p:nvSpPr>
        <p:spPr bwMode="auto">
          <a:xfrm>
            <a:off x="2133600" y="2438400"/>
            <a:ext cx="12430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0">
                <a:solidFill>
                  <a:srgbClr val="000000"/>
                </a:solidFill>
                <a:latin typeface="Arial" pitchFamily="34" charset="0"/>
              </a:rPr>
              <a:t>Polarization</a:t>
            </a:r>
          </a:p>
        </p:txBody>
      </p:sp>
      <p:sp>
        <p:nvSpPr>
          <p:cNvPr id="51226" name="Text Box 28"/>
          <p:cNvSpPr txBox="1">
            <a:spLocks noChangeArrowheads="1"/>
          </p:cNvSpPr>
          <p:nvPr/>
        </p:nvSpPr>
        <p:spPr bwMode="auto">
          <a:xfrm>
            <a:off x="228600" y="6324600"/>
            <a:ext cx="14017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0">
                <a:solidFill>
                  <a:srgbClr val="000000"/>
                </a:solidFill>
                <a:latin typeface="Arial" pitchFamily="34" charset="0"/>
              </a:rPr>
              <a:t>Fluorescence</a:t>
            </a:r>
          </a:p>
        </p:txBody>
      </p:sp>
      <p:sp>
        <p:nvSpPr>
          <p:cNvPr id="51227" name="Text Box 29"/>
          <p:cNvSpPr txBox="1">
            <a:spLocks noChangeArrowheads="1"/>
          </p:cNvSpPr>
          <p:nvPr/>
        </p:nvSpPr>
        <p:spPr bwMode="auto">
          <a:xfrm>
            <a:off x="6019800" y="5181600"/>
            <a:ext cx="16160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0">
                <a:solidFill>
                  <a:srgbClr val="000000"/>
                </a:solidFill>
                <a:latin typeface="Arial" pitchFamily="34" charset="0"/>
              </a:rPr>
              <a:t>TRF / TR-FRET</a:t>
            </a:r>
          </a:p>
        </p:txBody>
      </p:sp>
      <p:sp>
        <p:nvSpPr>
          <p:cNvPr id="51228" name="Text Box 30"/>
          <p:cNvSpPr txBox="1">
            <a:spLocks noChangeArrowheads="1"/>
          </p:cNvSpPr>
          <p:nvPr/>
        </p:nvSpPr>
        <p:spPr bwMode="auto">
          <a:xfrm>
            <a:off x="6019800" y="5410200"/>
            <a:ext cx="12430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0">
                <a:solidFill>
                  <a:srgbClr val="000000"/>
                </a:solidFill>
                <a:latin typeface="Arial" pitchFamily="34" charset="0"/>
              </a:rPr>
              <a:t>Polarization</a:t>
            </a:r>
          </a:p>
        </p:txBody>
      </p:sp>
      <p:sp>
        <p:nvSpPr>
          <p:cNvPr id="51229" name="Text Box 10"/>
          <p:cNvSpPr txBox="1">
            <a:spLocks noChangeArrowheads="1"/>
          </p:cNvSpPr>
          <p:nvPr/>
        </p:nvSpPr>
        <p:spPr bwMode="auto">
          <a:xfrm>
            <a:off x="6227763" y="3716338"/>
            <a:ext cx="2447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altLang="en-US" sz="2000" b="0">
                <a:latin typeface="Arial" pitchFamily="34" charset="0"/>
              </a:rPr>
              <a:t>Nuclear Receptor</a:t>
            </a:r>
            <a:endParaRPr lang="en-US" altLang="en-US" sz="1800" b="0">
              <a:latin typeface="Arial" pitchFamily="34" charset="0"/>
            </a:endParaRPr>
          </a:p>
        </p:txBody>
      </p:sp>
      <p:sp>
        <p:nvSpPr>
          <p:cNvPr id="51230" name="Text Box 27"/>
          <p:cNvSpPr txBox="1">
            <a:spLocks noChangeArrowheads="1"/>
          </p:cNvSpPr>
          <p:nvPr/>
        </p:nvSpPr>
        <p:spPr bwMode="auto">
          <a:xfrm>
            <a:off x="6227763" y="4076700"/>
            <a:ext cx="13160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0">
                <a:solidFill>
                  <a:srgbClr val="000000"/>
                </a:solidFill>
                <a:latin typeface="Arial" pitchFamily="34" charset="0"/>
              </a:rPr>
              <a:t>Polarization</a:t>
            </a:r>
          </a:p>
        </p:txBody>
      </p:sp>
      <p:sp>
        <p:nvSpPr>
          <p:cNvPr id="51231" name="Text Box 18"/>
          <p:cNvSpPr txBox="1">
            <a:spLocks noChangeArrowheads="1"/>
          </p:cNvSpPr>
          <p:nvPr/>
        </p:nvSpPr>
        <p:spPr bwMode="auto">
          <a:xfrm>
            <a:off x="6227763" y="4365625"/>
            <a:ext cx="14922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0">
                <a:solidFill>
                  <a:srgbClr val="000000"/>
                </a:solidFill>
                <a:latin typeface="Arial" pitchFamily="34" charset="0"/>
              </a:rPr>
              <a:t>Luminescence</a:t>
            </a:r>
          </a:p>
        </p:txBody>
      </p:sp>
      <p:cxnSp>
        <p:nvCxnSpPr>
          <p:cNvPr id="51232" name="Straight Connector 50"/>
          <p:cNvCxnSpPr>
            <a:cxnSpLocks noChangeShapeType="1"/>
          </p:cNvCxnSpPr>
          <p:nvPr/>
        </p:nvCxnSpPr>
        <p:spPr bwMode="auto">
          <a:xfrm rot="10800000">
            <a:off x="5148263" y="4076700"/>
            <a:ext cx="2160587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xmlns="" val="154619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0000"/>
                </a:solidFill>
              </a:rPr>
              <a:t>Cell-based assays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88840"/>
            <a:ext cx="7391400" cy="3802360"/>
          </a:xfrm>
        </p:spPr>
        <p:txBody>
          <a:bodyPr/>
          <a:lstStyle/>
          <a:p>
            <a:r>
              <a:rPr lang="en-US" dirty="0" smtClean="0"/>
              <a:t>Multi-mode readers have evolved with different optics designs, each more suited to different applications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 smtClean="0"/>
          </a:p>
        </p:txBody>
      </p:sp>
      <p:pic>
        <p:nvPicPr>
          <p:cNvPr id="4" name="Picture 2" descr="C:\Documents and Settings\amouretx\My Documents\PM\Projects\Imager\Illustration\Illustrations\Filter-Image-Path-Top-v5c-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41496"/>
            <a:ext cx="3266665" cy="2747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YT3 mono no bkgr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8069" y="2780928"/>
            <a:ext cx="4424947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5576" y="5760995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81E32"/>
              </a:buClr>
              <a:buFont typeface="Wingdings" panose="05000000000000000000" pitchFamily="2" charset="2"/>
              <a:buChar char="§"/>
            </a:pPr>
            <a:r>
              <a:rPr lang="en-US" sz="1600" dirty="0" smtClean="0"/>
              <a:t>Optical filters for best sensitivity</a:t>
            </a:r>
          </a:p>
          <a:p>
            <a:pPr marL="285750" indent="-285750">
              <a:buClr>
                <a:srgbClr val="981E32"/>
              </a:buClr>
              <a:buFont typeface="Wingdings" panose="05000000000000000000" pitchFamily="2" charset="2"/>
              <a:buChar char="§"/>
            </a:pPr>
            <a:r>
              <a:rPr lang="en-US" sz="1600" dirty="0" smtClean="0"/>
              <a:t>Typical for TRF and FP assays</a:t>
            </a:r>
            <a:endParaRPr lang="en-SG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716016" y="5760995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81E32"/>
              </a:buClr>
              <a:buFont typeface="Wingdings" panose="05000000000000000000" pitchFamily="2" charset="2"/>
              <a:buChar char="§"/>
            </a:pPr>
            <a:r>
              <a:rPr lang="en-US" sz="1600" dirty="0" err="1" smtClean="0"/>
              <a:t>Monochromators</a:t>
            </a:r>
            <a:r>
              <a:rPr lang="en-US" sz="1600" dirty="0" smtClean="0"/>
              <a:t> for flexibility</a:t>
            </a:r>
          </a:p>
          <a:p>
            <a:pPr marL="285750" indent="-285750">
              <a:buClr>
                <a:srgbClr val="981E32"/>
              </a:buClr>
              <a:buFont typeface="Wingdings" panose="05000000000000000000" pitchFamily="2" charset="2"/>
              <a:buChar char="§"/>
            </a:pPr>
            <a:r>
              <a:rPr lang="en-US" sz="1600" dirty="0" smtClean="0"/>
              <a:t>Better for multiplexing</a:t>
            </a:r>
            <a:r>
              <a:rPr lang="en-US" sz="1600" dirty="0"/>
              <a:t> </a:t>
            </a:r>
            <a:r>
              <a:rPr lang="en-US" sz="1600" dirty="0" smtClean="0"/>
              <a:t>&amp; </a:t>
            </a:r>
            <a:r>
              <a:rPr lang="en-US" sz="1600" dirty="0"/>
              <a:t>spectral </a:t>
            </a:r>
            <a:r>
              <a:rPr lang="en-US" sz="1600" dirty="0" smtClean="0"/>
              <a:t>shifts</a:t>
            </a:r>
            <a:endParaRPr lang="en-SG" sz="1600" dirty="0"/>
          </a:p>
        </p:txBody>
      </p:sp>
    </p:spTree>
    <p:extLst>
      <p:ext uri="{BB962C8B-B14F-4D97-AF65-F5344CB8AC3E}">
        <p14:creationId xmlns:p14="http://schemas.microsoft.com/office/powerpoint/2010/main" xmlns="" val="272231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Cytation3 Demo Introduc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1828</TotalTime>
  <Words>2649</Words>
  <Application>Microsoft Office PowerPoint</Application>
  <PresentationFormat>On-screen Show (4:3)</PresentationFormat>
  <Paragraphs>724</Paragraphs>
  <Slides>63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5" baseType="lpstr">
      <vt:lpstr>Cytation3 Demo Introduction</vt:lpstr>
      <vt:lpstr>Prism Project</vt:lpstr>
      <vt:lpstr>Cell Based Assays using a Multi Mode Microplate Imaging System</vt:lpstr>
      <vt:lpstr>What does a conventional multi-mode reader give you?</vt:lpstr>
      <vt:lpstr>Microplate Based Assays</vt:lpstr>
      <vt:lpstr>Assay types commonly measured in a microplate</vt:lpstr>
      <vt:lpstr>Slide 5</vt:lpstr>
      <vt:lpstr>Cell-based assays</vt:lpstr>
      <vt:lpstr>Slide 7</vt:lpstr>
      <vt:lpstr>Slide 8</vt:lpstr>
      <vt:lpstr>Cell-based assays</vt:lpstr>
      <vt:lpstr>High Level Hybrid Multi Mode Microplate Reader</vt:lpstr>
      <vt:lpstr>Slide 11</vt:lpstr>
      <vt:lpstr>What do you get from a microplate reader?</vt:lpstr>
      <vt:lpstr>What do you get from a microplate reader?</vt:lpstr>
      <vt:lpstr>Limitations of a Microplate Reader in Cellular Assays</vt:lpstr>
      <vt:lpstr>We can over come these issues through imaging</vt:lpstr>
      <vt:lpstr>What do you get from an image?</vt:lpstr>
      <vt:lpstr>Evolution of Cell based Assays In Microplate format</vt:lpstr>
      <vt:lpstr>Slide 18</vt:lpstr>
      <vt:lpstr>Microplate Based Assays</vt:lpstr>
      <vt:lpstr>Problems Associated with Standard Microplate Cell Based Assays</vt:lpstr>
      <vt:lpstr>Lots of cells are required for any sort of differential analysis</vt:lpstr>
      <vt:lpstr>Lots of cells are required for any sort of differential analysis</vt:lpstr>
      <vt:lpstr>Lots of cells are required for any sort of differential analysis</vt:lpstr>
      <vt:lpstr>Reader v’s Imager for cell based analysis</vt:lpstr>
      <vt:lpstr>No Discrimination between Signal and Back Ground</vt:lpstr>
      <vt:lpstr>No Discrimination between Signal and Back Ground</vt:lpstr>
      <vt:lpstr>No Discrimination between Signal and Back Ground</vt:lpstr>
      <vt:lpstr>Data Changes = Expected Biological Activity Changes ??? </vt:lpstr>
      <vt:lpstr>Many cell based assays require Microplate Readers and Imaging Instrumentation for effective interpretation of data.</vt:lpstr>
      <vt:lpstr>Introducing the Cytation3 from BioTek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Wide spectral range</vt:lpstr>
      <vt:lpstr>Slide 39</vt:lpstr>
      <vt:lpstr>Slide 40</vt:lpstr>
      <vt:lpstr>Slide 41</vt:lpstr>
      <vt:lpstr>Slide 42</vt:lpstr>
      <vt:lpstr>Slide 43</vt:lpstr>
      <vt:lpstr>‘Pain-points’ Associated with Imaging Microplate Cell Based Assays</vt:lpstr>
      <vt:lpstr>‘Pain Areas’ in Imaging</vt:lpstr>
      <vt:lpstr>Ease the pain</vt:lpstr>
      <vt:lpstr>Cytation3: Hit Picking Advantage</vt:lpstr>
      <vt:lpstr>Examples of applications using the Cytation3</vt:lpstr>
      <vt:lpstr>Cytation3 Applications</vt:lpstr>
      <vt:lpstr>Transfection Efficiency …</vt:lpstr>
      <vt:lpstr>Transfection Efficiency – Time Course Study</vt:lpstr>
      <vt:lpstr>HTRF IL-6 Secretion Assay – Spectral Filters and Imaging</vt:lpstr>
      <vt:lpstr>Toxicity Assessment – Workflow Overview</vt:lpstr>
      <vt:lpstr>Chemical Hypoxia Induction – Whole Well Intensities</vt:lpstr>
      <vt:lpstr>Subpopulation Analysis – 20x Imaging</vt:lpstr>
      <vt:lpstr>Phenotypic Screening …</vt:lpstr>
      <vt:lpstr>Phenotypic Assay Workflow – Hypoxia / Oxidative Stress</vt:lpstr>
      <vt:lpstr>Cell Migration…</vt:lpstr>
      <vt:lpstr>Cell Migration…</vt:lpstr>
      <vt:lpstr>Cell Migration – Statistical analysis using Std Deviation</vt:lpstr>
      <vt:lpstr>Conclusions</vt:lpstr>
      <vt:lpstr>Microplate Reader with Imaging…</vt:lpstr>
      <vt:lpstr>Thank you!  Stay connected with us ….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Cell Based Assays using a Multi Mode Microplate Imaging System</dc:title>
  <dc:creator>user</dc:creator>
  <cp:lastModifiedBy>Dominic</cp:lastModifiedBy>
  <cp:revision>156</cp:revision>
  <dcterms:created xsi:type="dcterms:W3CDTF">2013-08-14T07:52:19Z</dcterms:created>
  <dcterms:modified xsi:type="dcterms:W3CDTF">2013-10-29T00:15:27Z</dcterms:modified>
</cp:coreProperties>
</file>