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5"/>
  </p:notesMasterIdLst>
  <p:handoutMasterIdLst>
    <p:handoutMasterId r:id="rId16"/>
  </p:handoutMasterIdLst>
  <p:sldIdLst>
    <p:sldId id="289" r:id="rId2"/>
    <p:sldId id="291" r:id="rId3"/>
    <p:sldId id="290" r:id="rId4"/>
    <p:sldId id="282" r:id="rId5"/>
    <p:sldId id="284" r:id="rId6"/>
    <p:sldId id="283" r:id="rId7"/>
    <p:sldId id="275" r:id="rId8"/>
    <p:sldId id="286" r:id="rId9"/>
    <p:sldId id="295" r:id="rId10"/>
    <p:sldId id="292" r:id="rId11"/>
    <p:sldId id="293" r:id="rId12"/>
    <p:sldId id="294" r:id="rId13"/>
    <p:sldId id="266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4A8"/>
    <a:srgbClr val="003768"/>
    <a:srgbClr val="0085BA"/>
    <a:srgbClr val="517D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FED5C-7350-4C28-B66C-410DD45B49A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62081-12F8-4EEF-A175-CBC352F89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8E8B3-83A5-4CBF-BC9C-6B62C4D92D8A}" type="datetimeFigureOut">
              <a:rPr lang="da-DK" smtClean="0"/>
              <a:pPr/>
              <a:t>31-10-2016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BD6C8-E046-49CA-8E5C-6D00506F4802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ducing_equivalen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Glutathione is the predominant intracellular free </a:t>
            </a:r>
            <a:r>
              <a:rPr lang="en-GB" dirty="0" err="1" smtClean="0"/>
              <a:t>thiol</a:t>
            </a:r>
            <a:r>
              <a:rPr lang="en-GB" dirty="0" smtClean="0"/>
              <a:t>; thus, its oxidation status largely determines the </a:t>
            </a:r>
            <a:r>
              <a:rPr lang="en-GB" dirty="0" err="1" smtClean="0"/>
              <a:t>thiol</a:t>
            </a:r>
            <a:r>
              <a:rPr lang="en-GB" dirty="0" smtClean="0"/>
              <a:t>- disulfide status of the cell by </a:t>
            </a:r>
            <a:r>
              <a:rPr lang="en-GB" dirty="0" err="1" smtClean="0"/>
              <a:t>thiol</a:t>
            </a:r>
            <a:r>
              <a:rPr lang="en-GB" dirty="0" smtClean="0"/>
              <a:t>-disulfide interchange reactions. (Some ref. only says “</a:t>
            </a:r>
            <a:r>
              <a:rPr lang="en-GB" dirty="0" err="1" smtClean="0"/>
              <a:t>smal</a:t>
            </a:r>
            <a:r>
              <a:rPr lang="en-GB" dirty="0" smtClean="0"/>
              <a:t> molecule </a:t>
            </a:r>
            <a:r>
              <a:rPr lang="en-GB" dirty="0" err="1" smtClean="0"/>
              <a:t>thiol</a:t>
            </a:r>
            <a:r>
              <a:rPr lang="en-GB" dirty="0" smtClean="0"/>
              <a:t>”)</a:t>
            </a:r>
          </a:p>
          <a:p>
            <a:pPr eaLnBrk="1" hangingPunct="1">
              <a:spcBef>
                <a:spcPct val="0"/>
              </a:spcBef>
            </a:pPr>
            <a:endParaRPr lang="da-DK" sz="1000" dirty="0" smtClean="0"/>
          </a:p>
          <a:p>
            <a:pPr eaLnBrk="1" hangingPunct="1">
              <a:spcBef>
                <a:spcPct val="0"/>
              </a:spcBef>
            </a:pPr>
            <a:r>
              <a:rPr lang="da-DK" sz="1000" dirty="0" err="1" smtClean="0"/>
              <a:t>Glutathione</a:t>
            </a:r>
            <a:r>
              <a:rPr lang="da-DK" sz="1000" dirty="0" smtClean="0"/>
              <a:t> </a:t>
            </a:r>
            <a:r>
              <a:rPr lang="da-DK" sz="1000" dirty="0" err="1" smtClean="0"/>
              <a:t>exists</a:t>
            </a:r>
            <a:r>
              <a:rPr lang="da-DK" sz="1000" dirty="0" smtClean="0"/>
              <a:t> in </a:t>
            </a:r>
            <a:r>
              <a:rPr lang="da-DK" sz="1000" dirty="0" err="1" smtClean="0"/>
              <a:t>reduced</a:t>
            </a:r>
            <a:r>
              <a:rPr lang="da-DK" sz="1000" dirty="0" smtClean="0"/>
              <a:t> (GSH) and </a:t>
            </a:r>
            <a:r>
              <a:rPr lang="da-DK" sz="1000" dirty="0" err="1" smtClean="0"/>
              <a:t>oxidized</a:t>
            </a:r>
            <a:r>
              <a:rPr lang="da-DK" sz="1000" dirty="0" smtClean="0"/>
              <a:t> (GSSG) </a:t>
            </a:r>
            <a:r>
              <a:rPr lang="da-DK" sz="1000" dirty="0" err="1" smtClean="0"/>
              <a:t>states</a:t>
            </a:r>
            <a:r>
              <a:rPr lang="da-DK" sz="1000" dirty="0" smtClean="0"/>
              <a:t>. In the </a:t>
            </a:r>
            <a:r>
              <a:rPr lang="da-DK" sz="1000" dirty="0" err="1" smtClean="0"/>
              <a:t>reduced</a:t>
            </a:r>
            <a:r>
              <a:rPr lang="da-DK" sz="1000" dirty="0" smtClean="0"/>
              <a:t> </a:t>
            </a:r>
            <a:r>
              <a:rPr lang="da-DK" sz="1000" dirty="0" err="1" smtClean="0"/>
              <a:t>state</a:t>
            </a:r>
            <a:r>
              <a:rPr lang="da-DK" sz="1000" dirty="0" smtClean="0"/>
              <a:t>, the </a:t>
            </a:r>
            <a:r>
              <a:rPr lang="da-DK" sz="1000" dirty="0" err="1" smtClean="0"/>
              <a:t>thiol</a:t>
            </a:r>
            <a:r>
              <a:rPr lang="da-DK" sz="1000" dirty="0" smtClean="0"/>
              <a:t> </a:t>
            </a:r>
            <a:r>
              <a:rPr lang="da-DK" sz="1000" dirty="0" err="1" smtClean="0"/>
              <a:t>group</a:t>
            </a:r>
            <a:r>
              <a:rPr lang="da-DK" sz="1000" dirty="0" smtClean="0"/>
              <a:t> of </a:t>
            </a:r>
            <a:r>
              <a:rPr lang="da-DK" sz="1000" dirty="0" err="1" smtClean="0"/>
              <a:t>cysteine</a:t>
            </a:r>
            <a:r>
              <a:rPr lang="da-DK" sz="1000" dirty="0" smtClean="0"/>
              <a:t> is </a:t>
            </a:r>
            <a:r>
              <a:rPr lang="da-DK" sz="1000" dirty="0" err="1" smtClean="0"/>
              <a:t>able</a:t>
            </a:r>
            <a:r>
              <a:rPr lang="da-DK" sz="1000" dirty="0" smtClean="0"/>
              <a:t> to </a:t>
            </a:r>
            <a:r>
              <a:rPr lang="da-DK" sz="1000" dirty="0" err="1" smtClean="0"/>
              <a:t>donate</a:t>
            </a:r>
            <a:r>
              <a:rPr lang="da-DK" sz="1000" dirty="0" smtClean="0"/>
              <a:t> a </a:t>
            </a:r>
            <a:r>
              <a:rPr lang="da-DK" sz="1000" dirty="0" err="1" smtClean="0">
                <a:hlinkClick r:id="rId3" tooltip="Reducing equivalent"/>
              </a:rPr>
              <a:t>reducing</a:t>
            </a:r>
            <a:r>
              <a:rPr lang="da-DK" sz="1000" dirty="0" smtClean="0">
                <a:hlinkClick r:id="rId3" tooltip="Reducing equivalent"/>
              </a:rPr>
              <a:t> </a:t>
            </a:r>
            <a:r>
              <a:rPr lang="da-DK" sz="1000" dirty="0" err="1" smtClean="0">
                <a:hlinkClick r:id="rId3" tooltip="Reducing equivalent"/>
              </a:rPr>
              <a:t>equivalent</a:t>
            </a:r>
            <a:r>
              <a:rPr lang="da-DK" sz="1000" dirty="0" smtClean="0"/>
              <a:t> (H+ + e-) to </a:t>
            </a:r>
            <a:r>
              <a:rPr lang="da-DK" sz="1000" dirty="0" err="1" smtClean="0"/>
              <a:t>other</a:t>
            </a:r>
            <a:r>
              <a:rPr lang="da-DK" sz="1000" dirty="0" smtClean="0"/>
              <a:t> </a:t>
            </a:r>
            <a:r>
              <a:rPr lang="da-DK" sz="1000" dirty="0" err="1" smtClean="0"/>
              <a:t>unstable</a:t>
            </a:r>
            <a:r>
              <a:rPr lang="da-DK" sz="1000" dirty="0" smtClean="0"/>
              <a:t> </a:t>
            </a:r>
            <a:r>
              <a:rPr lang="da-DK" sz="1000" dirty="0" err="1" smtClean="0"/>
              <a:t>molecules</a:t>
            </a:r>
            <a:r>
              <a:rPr lang="da-DK" sz="1000" dirty="0" smtClean="0"/>
              <a:t>, </a:t>
            </a:r>
            <a:r>
              <a:rPr lang="da-DK" sz="1000" dirty="0" err="1" smtClean="0"/>
              <a:t>such</a:t>
            </a:r>
            <a:r>
              <a:rPr lang="da-DK" sz="1000" dirty="0" smtClean="0"/>
              <a:t> as </a:t>
            </a:r>
            <a:r>
              <a:rPr lang="da-DK" sz="1000" dirty="0" err="1" smtClean="0"/>
              <a:t>reactive</a:t>
            </a:r>
            <a:r>
              <a:rPr lang="da-DK" sz="1000" dirty="0" smtClean="0"/>
              <a:t> oxygen species. In </a:t>
            </a:r>
            <a:r>
              <a:rPr lang="da-DK" sz="1000" dirty="0" err="1" smtClean="0"/>
              <a:t>donating</a:t>
            </a:r>
            <a:r>
              <a:rPr lang="da-DK" sz="1000" dirty="0" smtClean="0"/>
              <a:t> an </a:t>
            </a:r>
            <a:r>
              <a:rPr lang="da-DK" sz="1000" dirty="0" err="1" smtClean="0"/>
              <a:t>electron</a:t>
            </a:r>
            <a:r>
              <a:rPr lang="da-DK" sz="1000" dirty="0" smtClean="0"/>
              <a:t>, </a:t>
            </a:r>
            <a:r>
              <a:rPr lang="da-DK" sz="1000" dirty="0" err="1" smtClean="0"/>
              <a:t>glutathione</a:t>
            </a:r>
            <a:r>
              <a:rPr lang="da-DK" sz="1000" dirty="0" smtClean="0"/>
              <a:t> </a:t>
            </a:r>
            <a:r>
              <a:rPr lang="da-DK" sz="1000" dirty="0" err="1" smtClean="0"/>
              <a:t>itself</a:t>
            </a:r>
            <a:r>
              <a:rPr lang="da-DK" sz="1000" dirty="0" smtClean="0"/>
              <a:t> </a:t>
            </a:r>
            <a:r>
              <a:rPr lang="da-DK" sz="1000" dirty="0" err="1" smtClean="0"/>
              <a:t>becomes</a:t>
            </a:r>
            <a:r>
              <a:rPr lang="da-DK" sz="1000" dirty="0" smtClean="0"/>
              <a:t> </a:t>
            </a:r>
            <a:r>
              <a:rPr lang="da-DK" sz="1000" dirty="0" err="1" smtClean="0"/>
              <a:t>reactive</a:t>
            </a:r>
            <a:r>
              <a:rPr lang="da-DK" sz="1000" dirty="0" smtClean="0"/>
              <a:t>, but </a:t>
            </a:r>
            <a:r>
              <a:rPr lang="da-DK" sz="1000" dirty="0" err="1" smtClean="0"/>
              <a:t>readily</a:t>
            </a:r>
            <a:r>
              <a:rPr lang="da-DK" sz="1000" dirty="0" smtClean="0"/>
              <a:t> </a:t>
            </a:r>
            <a:r>
              <a:rPr lang="da-DK" sz="1000" dirty="0" err="1" smtClean="0"/>
              <a:t>reacts</a:t>
            </a:r>
            <a:r>
              <a:rPr lang="da-DK" sz="1000" dirty="0" smtClean="0"/>
              <a:t> </a:t>
            </a:r>
            <a:r>
              <a:rPr lang="da-DK" sz="1000" dirty="0" err="1" smtClean="0"/>
              <a:t>with</a:t>
            </a:r>
            <a:r>
              <a:rPr lang="da-DK" sz="1000" dirty="0" smtClean="0"/>
              <a:t> </a:t>
            </a:r>
            <a:r>
              <a:rPr lang="da-DK" sz="1000" dirty="0" err="1" smtClean="0"/>
              <a:t>another</a:t>
            </a:r>
            <a:r>
              <a:rPr lang="da-DK" sz="1000" dirty="0" smtClean="0"/>
              <a:t> </a:t>
            </a:r>
            <a:r>
              <a:rPr lang="da-DK" sz="1000" dirty="0" err="1" smtClean="0"/>
              <a:t>reactive</a:t>
            </a:r>
            <a:r>
              <a:rPr lang="da-DK" sz="1000" dirty="0" smtClean="0"/>
              <a:t> </a:t>
            </a:r>
            <a:r>
              <a:rPr lang="da-DK" sz="1000" dirty="0" err="1" smtClean="0"/>
              <a:t>glutathione</a:t>
            </a:r>
            <a:r>
              <a:rPr lang="da-DK" sz="1000" dirty="0" smtClean="0"/>
              <a:t> to form </a:t>
            </a:r>
            <a:r>
              <a:rPr lang="da-DK" sz="1000" dirty="0" err="1" smtClean="0"/>
              <a:t>glutathione</a:t>
            </a:r>
            <a:r>
              <a:rPr lang="da-DK" sz="1000" dirty="0" smtClean="0"/>
              <a:t> </a:t>
            </a:r>
            <a:r>
              <a:rPr lang="da-DK" sz="1000" dirty="0" err="1" smtClean="0"/>
              <a:t>disulfide</a:t>
            </a:r>
            <a:r>
              <a:rPr lang="da-DK" sz="1000" dirty="0" smtClean="0"/>
              <a:t> (GSSG). </a:t>
            </a:r>
            <a:r>
              <a:rPr lang="da-DK" sz="1000" dirty="0" err="1" smtClean="0"/>
              <a:t>Such</a:t>
            </a:r>
            <a:r>
              <a:rPr lang="da-DK" sz="1000" dirty="0" smtClean="0"/>
              <a:t> a </a:t>
            </a:r>
            <a:r>
              <a:rPr lang="da-DK" sz="1000" dirty="0" err="1" smtClean="0"/>
              <a:t>reaction</a:t>
            </a:r>
            <a:r>
              <a:rPr lang="da-DK" sz="1000" dirty="0" smtClean="0"/>
              <a:t> is </a:t>
            </a:r>
            <a:r>
              <a:rPr lang="da-DK" sz="1000" dirty="0" err="1" smtClean="0"/>
              <a:t>possible</a:t>
            </a:r>
            <a:r>
              <a:rPr lang="da-DK" sz="1000" dirty="0" smtClean="0"/>
              <a:t> due to the </a:t>
            </a:r>
            <a:r>
              <a:rPr lang="da-DK" sz="1000" dirty="0" err="1" smtClean="0"/>
              <a:t>relatively</a:t>
            </a:r>
            <a:r>
              <a:rPr lang="da-DK" sz="1000" dirty="0" smtClean="0"/>
              <a:t> </a:t>
            </a:r>
            <a:r>
              <a:rPr lang="da-DK" sz="1000" dirty="0" err="1" smtClean="0"/>
              <a:t>high</a:t>
            </a:r>
            <a:r>
              <a:rPr lang="da-DK" sz="1000" dirty="0" smtClean="0"/>
              <a:t> </a:t>
            </a:r>
            <a:r>
              <a:rPr lang="da-DK" sz="1000" dirty="0" err="1" smtClean="0"/>
              <a:t>concentration</a:t>
            </a:r>
            <a:r>
              <a:rPr lang="da-DK" sz="1000" dirty="0" smtClean="0"/>
              <a:t> of </a:t>
            </a:r>
            <a:r>
              <a:rPr lang="da-DK" sz="1000" dirty="0" err="1" smtClean="0"/>
              <a:t>glutathione</a:t>
            </a:r>
            <a:r>
              <a:rPr lang="da-DK" sz="1000" dirty="0" smtClean="0"/>
              <a:t> in </a:t>
            </a:r>
            <a:r>
              <a:rPr lang="da-DK" sz="1000" dirty="0" err="1" smtClean="0"/>
              <a:t>cells</a:t>
            </a:r>
            <a:r>
              <a:rPr lang="da-DK" sz="1000" dirty="0" smtClean="0"/>
              <a:t> (up to 5 </a:t>
            </a:r>
            <a:r>
              <a:rPr lang="da-DK" sz="1000" dirty="0" err="1" smtClean="0"/>
              <a:t>mM</a:t>
            </a:r>
            <a:r>
              <a:rPr lang="da-DK" sz="1000" dirty="0" smtClean="0"/>
              <a:t> in the liver). GSH can be regenerated from GSSG by the enzyme glutathione reductase.</a:t>
            </a:r>
          </a:p>
          <a:p>
            <a:pPr eaLnBrk="1" hangingPunct="1">
              <a:spcBef>
                <a:spcPct val="0"/>
              </a:spcBef>
            </a:pPr>
            <a:endParaRPr lang="da-DK" sz="1000" dirty="0" smtClean="0"/>
          </a:p>
          <a:p>
            <a:pPr eaLnBrk="1" hangingPunct="1">
              <a:spcBef>
                <a:spcPct val="0"/>
              </a:spcBef>
            </a:pPr>
            <a:r>
              <a:rPr lang="da-DK" sz="1000" dirty="0" smtClean="0"/>
              <a:t>In </a:t>
            </a:r>
            <a:r>
              <a:rPr lang="da-DK" sz="1000" dirty="0" err="1" smtClean="0"/>
              <a:t>healthy</a:t>
            </a:r>
            <a:r>
              <a:rPr lang="da-DK" sz="1000" dirty="0" smtClean="0"/>
              <a:t> </a:t>
            </a:r>
            <a:r>
              <a:rPr lang="da-DK" sz="1000" dirty="0" err="1" smtClean="0"/>
              <a:t>cells</a:t>
            </a:r>
            <a:r>
              <a:rPr lang="da-DK" sz="1000" dirty="0" smtClean="0"/>
              <a:t> and </a:t>
            </a:r>
            <a:r>
              <a:rPr lang="da-DK" sz="1000" dirty="0" err="1" smtClean="0"/>
              <a:t>tissue</a:t>
            </a:r>
            <a:r>
              <a:rPr lang="da-DK" sz="1000" dirty="0" smtClean="0"/>
              <a:t>, more </a:t>
            </a:r>
            <a:r>
              <a:rPr lang="da-DK" sz="1000" dirty="0" err="1" smtClean="0"/>
              <a:t>than</a:t>
            </a:r>
            <a:r>
              <a:rPr lang="da-DK" sz="1000" dirty="0" smtClean="0"/>
              <a:t> 90% of the total </a:t>
            </a:r>
            <a:r>
              <a:rPr lang="da-DK" sz="1000" dirty="0" err="1" smtClean="0"/>
              <a:t>glutathione</a:t>
            </a:r>
            <a:r>
              <a:rPr lang="da-DK" sz="1000" dirty="0" smtClean="0"/>
              <a:t> pool is in the </a:t>
            </a:r>
            <a:r>
              <a:rPr lang="da-DK" sz="1000" dirty="0" err="1" smtClean="0"/>
              <a:t>reduced</a:t>
            </a:r>
            <a:r>
              <a:rPr lang="da-DK" sz="1000" dirty="0" smtClean="0"/>
              <a:t> form (GSH) and </a:t>
            </a:r>
            <a:r>
              <a:rPr lang="da-DK" sz="1000" dirty="0" err="1" smtClean="0"/>
              <a:t>less</a:t>
            </a:r>
            <a:r>
              <a:rPr lang="da-DK" sz="1000" dirty="0" smtClean="0"/>
              <a:t> </a:t>
            </a:r>
            <a:r>
              <a:rPr lang="da-DK" sz="1000" dirty="0" err="1" smtClean="0"/>
              <a:t>than</a:t>
            </a:r>
            <a:r>
              <a:rPr lang="da-DK" sz="1000" dirty="0" smtClean="0"/>
              <a:t> 10% </a:t>
            </a:r>
            <a:r>
              <a:rPr lang="da-DK" sz="1000" dirty="0" err="1" smtClean="0"/>
              <a:t>exists</a:t>
            </a:r>
            <a:r>
              <a:rPr lang="da-DK" sz="1000" dirty="0" smtClean="0"/>
              <a:t> in the </a:t>
            </a:r>
            <a:r>
              <a:rPr lang="da-DK" sz="1000" dirty="0" err="1" smtClean="0"/>
              <a:t>disulfide</a:t>
            </a:r>
            <a:r>
              <a:rPr lang="da-DK" sz="1000" dirty="0" smtClean="0"/>
              <a:t> form (GSSG). An increased GSSG-to-GSH ratio is considered indicative of oxidative stress.</a:t>
            </a:r>
          </a:p>
          <a:p>
            <a:pPr eaLnBrk="1" hangingPunct="1">
              <a:spcBef>
                <a:spcPct val="0"/>
              </a:spcBef>
            </a:pPr>
            <a:endParaRPr lang="da-DK" sz="1000" dirty="0" smtClean="0"/>
          </a:p>
          <a:p>
            <a:pPr eaLnBrk="1" hangingPunct="1">
              <a:spcBef>
                <a:spcPct val="0"/>
              </a:spcBef>
            </a:pPr>
            <a:r>
              <a:rPr lang="da-DK" sz="1000" dirty="0" err="1" smtClean="0"/>
              <a:t>Oxidative</a:t>
            </a:r>
            <a:r>
              <a:rPr lang="da-DK" sz="1000" dirty="0" smtClean="0"/>
              <a:t> stress is a facet of </a:t>
            </a:r>
            <a:r>
              <a:rPr lang="da-DK" sz="1000" dirty="0" err="1" smtClean="0"/>
              <a:t>many</a:t>
            </a:r>
            <a:r>
              <a:rPr lang="da-DK" sz="1000" dirty="0" smtClean="0"/>
              <a:t> </a:t>
            </a:r>
            <a:r>
              <a:rPr lang="da-DK" sz="1000" dirty="0" err="1" smtClean="0"/>
              <a:t>diseases</a:t>
            </a:r>
            <a:r>
              <a:rPr lang="da-DK" sz="1000" dirty="0" smtClean="0"/>
              <a:t>, </a:t>
            </a:r>
            <a:r>
              <a:rPr lang="da-DK" sz="1000" dirty="0" err="1" smtClean="0"/>
              <a:t>such</a:t>
            </a:r>
            <a:r>
              <a:rPr lang="da-DK" sz="1000" dirty="0" smtClean="0"/>
              <a:t> as </a:t>
            </a:r>
            <a:r>
              <a:rPr lang="da-DK" sz="1000" dirty="0" err="1" smtClean="0"/>
              <a:t>chronic</a:t>
            </a:r>
            <a:r>
              <a:rPr lang="da-DK" sz="1000" dirty="0" smtClean="0"/>
              <a:t> </a:t>
            </a:r>
            <a:r>
              <a:rPr lang="da-DK" sz="1000" dirty="0" err="1" smtClean="0"/>
              <a:t>lung</a:t>
            </a:r>
            <a:r>
              <a:rPr lang="da-DK" sz="1000" dirty="0" smtClean="0"/>
              <a:t> </a:t>
            </a:r>
            <a:r>
              <a:rPr lang="da-DK" sz="1000" dirty="0" err="1" smtClean="0"/>
              <a:t>diseases</a:t>
            </a:r>
            <a:r>
              <a:rPr lang="da-DK" sz="1000" dirty="0" smtClean="0"/>
              <a:t> (for </a:t>
            </a:r>
            <a:r>
              <a:rPr lang="da-DK" sz="1000" dirty="0" err="1" smtClean="0"/>
              <a:t>example</a:t>
            </a:r>
            <a:r>
              <a:rPr lang="da-DK" sz="1000" dirty="0" smtClean="0"/>
              <a:t>, </a:t>
            </a:r>
            <a:r>
              <a:rPr lang="da-DK" sz="1000" dirty="0" err="1" smtClean="0"/>
              <a:t>asthma</a:t>
            </a:r>
            <a:r>
              <a:rPr lang="da-DK" sz="1000" dirty="0" smtClean="0"/>
              <a:t>, </a:t>
            </a:r>
            <a:r>
              <a:rPr lang="da-DK" sz="1000" dirty="0" err="1" smtClean="0"/>
              <a:t>chronic</a:t>
            </a:r>
            <a:r>
              <a:rPr lang="da-DK" sz="1000" dirty="0" smtClean="0"/>
              <a:t> </a:t>
            </a:r>
            <a:r>
              <a:rPr lang="da-DK" sz="1000" dirty="0" err="1" smtClean="0"/>
              <a:t>obstructive</a:t>
            </a:r>
            <a:r>
              <a:rPr lang="da-DK" sz="1000" dirty="0" smtClean="0"/>
              <a:t> </a:t>
            </a:r>
            <a:r>
              <a:rPr lang="da-DK" sz="1000" dirty="0" err="1" smtClean="0"/>
              <a:t>pulmonary</a:t>
            </a:r>
            <a:r>
              <a:rPr lang="da-DK" sz="1000" dirty="0" smtClean="0"/>
              <a:t> </a:t>
            </a:r>
            <a:r>
              <a:rPr lang="da-DK" sz="1000" dirty="0" err="1" smtClean="0"/>
              <a:t>disease</a:t>
            </a:r>
            <a:r>
              <a:rPr lang="da-DK" sz="1000" dirty="0" smtClean="0"/>
              <a:t>, </a:t>
            </a:r>
            <a:r>
              <a:rPr lang="da-DK" sz="1000" dirty="0" err="1" smtClean="0"/>
              <a:t>lung</a:t>
            </a:r>
            <a:r>
              <a:rPr lang="da-DK" sz="1000" dirty="0" smtClean="0"/>
              <a:t> cancer, </a:t>
            </a:r>
            <a:r>
              <a:rPr lang="da-DK" sz="1000" dirty="0" err="1" smtClean="0"/>
              <a:t>idiopathic</a:t>
            </a:r>
            <a:r>
              <a:rPr lang="da-DK" sz="1000" dirty="0" smtClean="0"/>
              <a:t> </a:t>
            </a:r>
            <a:r>
              <a:rPr lang="da-DK" sz="1000" dirty="0" err="1" smtClean="0"/>
              <a:t>fibrosis</a:t>
            </a:r>
            <a:r>
              <a:rPr lang="da-DK" sz="1000" dirty="0" smtClean="0"/>
              <a:t> and </a:t>
            </a:r>
            <a:r>
              <a:rPr lang="da-DK" sz="1000" dirty="0" err="1" smtClean="0"/>
              <a:t>cystic</a:t>
            </a:r>
            <a:r>
              <a:rPr lang="da-DK" sz="1000" dirty="0" smtClean="0"/>
              <a:t> </a:t>
            </a:r>
            <a:r>
              <a:rPr lang="da-DK" sz="1000" dirty="0" err="1" smtClean="0"/>
              <a:t>fibrosis</a:t>
            </a:r>
            <a:r>
              <a:rPr lang="da-DK" sz="1000" dirty="0" smtClean="0"/>
              <a:t>), </a:t>
            </a:r>
            <a:r>
              <a:rPr lang="da-DK" sz="1000" dirty="0" err="1" smtClean="0"/>
              <a:t>cardiovascular</a:t>
            </a:r>
            <a:r>
              <a:rPr lang="da-DK" sz="1000" dirty="0" smtClean="0"/>
              <a:t> </a:t>
            </a:r>
            <a:r>
              <a:rPr lang="da-DK" sz="1000" dirty="0" err="1" smtClean="0"/>
              <a:t>diseases/disorders</a:t>
            </a:r>
            <a:r>
              <a:rPr lang="da-DK" sz="1000" dirty="0" smtClean="0"/>
              <a:t> (</a:t>
            </a:r>
            <a:r>
              <a:rPr lang="da-DK" sz="1000" dirty="0" err="1" smtClean="0"/>
              <a:t>such</a:t>
            </a:r>
            <a:r>
              <a:rPr lang="da-DK" sz="1000" dirty="0" smtClean="0"/>
              <a:t> as </a:t>
            </a:r>
            <a:r>
              <a:rPr lang="da-DK" sz="1000" dirty="0" err="1" smtClean="0"/>
              <a:t>atherosclerosis</a:t>
            </a:r>
            <a:r>
              <a:rPr lang="da-DK" sz="1000" dirty="0" smtClean="0"/>
              <a:t> and </a:t>
            </a:r>
            <a:r>
              <a:rPr lang="da-DK" sz="1000" dirty="0" err="1" smtClean="0"/>
              <a:t>myocardial</a:t>
            </a:r>
            <a:r>
              <a:rPr lang="da-DK" sz="1000" dirty="0" smtClean="0"/>
              <a:t> </a:t>
            </a:r>
            <a:r>
              <a:rPr lang="da-DK" sz="1000" dirty="0" err="1" smtClean="0"/>
              <a:t>infarction</a:t>
            </a:r>
            <a:r>
              <a:rPr lang="da-DK" sz="1000" dirty="0" smtClean="0"/>
              <a:t>),  </a:t>
            </a:r>
            <a:r>
              <a:rPr lang="da-DK" sz="1000" dirty="0" err="1" smtClean="0"/>
              <a:t>neurodegenerative</a:t>
            </a:r>
            <a:r>
              <a:rPr lang="da-DK" sz="1000" dirty="0" smtClean="0"/>
              <a:t> </a:t>
            </a:r>
            <a:r>
              <a:rPr lang="da-DK" sz="1000" dirty="0" err="1" smtClean="0"/>
              <a:t>disorders</a:t>
            </a:r>
            <a:r>
              <a:rPr lang="da-DK" sz="1000" dirty="0" smtClean="0"/>
              <a:t>, </a:t>
            </a:r>
            <a:r>
              <a:rPr lang="da-DK" sz="1000" dirty="0" err="1" smtClean="0"/>
              <a:t>rheumatoid</a:t>
            </a:r>
            <a:r>
              <a:rPr lang="da-DK" sz="1000" dirty="0" smtClean="0"/>
              <a:t> </a:t>
            </a:r>
            <a:r>
              <a:rPr lang="da-DK" sz="1000" dirty="0" err="1" smtClean="0"/>
              <a:t>arthritis</a:t>
            </a:r>
            <a:r>
              <a:rPr lang="da-DK" sz="1000" dirty="0" smtClean="0"/>
              <a:t>, </a:t>
            </a:r>
            <a:r>
              <a:rPr lang="da-DK" sz="1000" dirty="0" err="1" smtClean="0"/>
              <a:t>amyotrophic</a:t>
            </a:r>
            <a:r>
              <a:rPr lang="da-DK" sz="1000" dirty="0" smtClean="0"/>
              <a:t> lateral </a:t>
            </a:r>
            <a:r>
              <a:rPr lang="da-DK" sz="1000" dirty="0" err="1" smtClean="0"/>
              <a:t>sclerosis</a:t>
            </a:r>
            <a:r>
              <a:rPr lang="da-DK" sz="1000" dirty="0" smtClean="0"/>
              <a:t> and diabetes, and has </a:t>
            </a:r>
            <a:r>
              <a:rPr lang="da-DK" sz="1000" dirty="0" err="1" smtClean="0"/>
              <a:t>recently</a:t>
            </a:r>
            <a:r>
              <a:rPr lang="da-DK" sz="1000" dirty="0" smtClean="0"/>
              <a:t> </a:t>
            </a:r>
            <a:r>
              <a:rPr lang="da-DK" sz="1000" dirty="0" err="1" smtClean="0"/>
              <a:t>been</a:t>
            </a:r>
            <a:r>
              <a:rPr lang="da-DK" sz="1000" dirty="0" smtClean="0"/>
              <a:t> </a:t>
            </a:r>
            <a:r>
              <a:rPr lang="da-DK" sz="1000" dirty="0" err="1" smtClean="0"/>
              <a:t>implicated</a:t>
            </a:r>
            <a:r>
              <a:rPr lang="da-DK" sz="1000" dirty="0" smtClean="0"/>
              <a:t> in AIDS. </a:t>
            </a:r>
            <a:r>
              <a:rPr lang="da-DK" sz="1000" dirty="0" err="1" smtClean="0"/>
              <a:t>Oxidative</a:t>
            </a:r>
            <a:r>
              <a:rPr lang="da-DK" sz="1000" dirty="0" smtClean="0"/>
              <a:t> stress has a </a:t>
            </a:r>
            <a:r>
              <a:rPr lang="da-DK" sz="1000" dirty="0" err="1" smtClean="0"/>
              <a:t>profound</a:t>
            </a:r>
            <a:r>
              <a:rPr lang="da-DK" sz="1000" dirty="0" smtClean="0"/>
              <a:t> </a:t>
            </a:r>
            <a:r>
              <a:rPr lang="da-DK" sz="1000" dirty="0" err="1" smtClean="0"/>
              <a:t>effect</a:t>
            </a:r>
            <a:r>
              <a:rPr lang="da-DK" sz="1000" dirty="0" smtClean="0"/>
              <a:t> </a:t>
            </a:r>
            <a:r>
              <a:rPr lang="da-DK" sz="1000" dirty="0" err="1" smtClean="0"/>
              <a:t>on</a:t>
            </a:r>
            <a:r>
              <a:rPr lang="da-DK" sz="1000" dirty="0" smtClean="0"/>
              <a:t> the </a:t>
            </a:r>
            <a:r>
              <a:rPr lang="da-DK" sz="1000" dirty="0" err="1" smtClean="0"/>
              <a:t>cellular</a:t>
            </a:r>
            <a:r>
              <a:rPr lang="da-DK" sz="1000" dirty="0" smtClean="0"/>
              <a:t> </a:t>
            </a:r>
            <a:r>
              <a:rPr lang="da-DK" sz="1000" dirty="0" err="1" smtClean="0"/>
              <a:t>thiol</a:t>
            </a:r>
            <a:r>
              <a:rPr lang="da-DK" sz="1000" dirty="0" smtClean="0"/>
              <a:t> balance and </a:t>
            </a:r>
            <a:r>
              <a:rPr lang="da-DK" sz="1000" dirty="0" err="1" smtClean="0"/>
              <a:t>can</a:t>
            </a:r>
            <a:r>
              <a:rPr lang="da-DK" sz="1000" dirty="0" smtClean="0"/>
              <a:t> lead to a </a:t>
            </a:r>
            <a:r>
              <a:rPr lang="da-DK" sz="1000" dirty="0" err="1" smtClean="0"/>
              <a:t>decreased</a:t>
            </a:r>
            <a:r>
              <a:rPr lang="da-DK" sz="1000" dirty="0" smtClean="0"/>
              <a:t> GSH/GSSG ratio in </a:t>
            </a:r>
            <a:r>
              <a:rPr lang="da-DK" sz="1000" dirty="0" err="1" smtClean="0"/>
              <a:t>many</a:t>
            </a:r>
            <a:r>
              <a:rPr lang="da-DK" sz="1000" dirty="0" smtClean="0"/>
              <a:t> </a:t>
            </a:r>
            <a:r>
              <a:rPr lang="da-DK" sz="1000" dirty="0" err="1" smtClean="0"/>
              <a:t>body</a:t>
            </a:r>
            <a:r>
              <a:rPr lang="da-DK" sz="1000" dirty="0" smtClean="0"/>
              <a:t> organs. Reactive oxygen species (ROS)—superoxide anion (O2 </a:t>
            </a:r>
            <a:r>
              <a:rPr lang="da-DK" sz="1000" b="1" dirty="0" smtClean="0"/>
              <a:t>.</a:t>
            </a:r>
            <a:r>
              <a:rPr lang="da-DK" sz="1000" dirty="0" smtClean="0"/>
              <a:t>–), hydroxyl radical (</a:t>
            </a:r>
            <a:r>
              <a:rPr lang="da-DK" sz="1000" b="1" dirty="0" smtClean="0"/>
              <a:t>.</a:t>
            </a:r>
            <a:r>
              <a:rPr lang="da-DK" sz="1000" dirty="0" smtClean="0"/>
              <a:t>OH), hydrogen peroxide (H2O2) and hydroperoxides (R–OOH)—xenobiotics and other organic radicals are neutralized by GSH through a concerted cascade of detoxification mechanisms involving glutathione peroxidases (GPx), glutathione-S-transferases (GST) and glutathione reductase (GR). </a:t>
            </a:r>
          </a:p>
          <a:p>
            <a:pPr eaLnBrk="1" hangingPunct="1">
              <a:spcBef>
                <a:spcPct val="0"/>
              </a:spcBef>
            </a:pPr>
            <a:endParaRPr lang="da-DK" sz="1000" dirty="0" smtClean="0"/>
          </a:p>
          <a:p>
            <a:pPr eaLnBrk="1" hangingPunct="1">
              <a:spcBef>
                <a:spcPct val="0"/>
              </a:spcBef>
            </a:pPr>
            <a:r>
              <a:rPr lang="da-DK" sz="1000" dirty="0" smtClean="0"/>
              <a:t>Apart from this, GSH also takes part in signal transduction, gene expression, apoptosis and host of other cellular reactions. </a:t>
            </a:r>
            <a:r>
              <a:rPr lang="da-DK" sz="1000" dirty="0" err="1" smtClean="0"/>
              <a:t>Therefore</a:t>
            </a:r>
            <a:r>
              <a:rPr lang="da-DK" sz="1000" dirty="0" smtClean="0"/>
              <a:t>, GSH/GSSG status is </a:t>
            </a:r>
            <a:r>
              <a:rPr lang="da-DK" sz="1000" dirty="0" err="1" smtClean="0"/>
              <a:t>frequently</a:t>
            </a:r>
            <a:r>
              <a:rPr lang="da-DK" sz="1000" dirty="0" smtClean="0"/>
              <a:t> </a:t>
            </a:r>
            <a:r>
              <a:rPr lang="da-DK" sz="1000" dirty="0" err="1" smtClean="0"/>
              <a:t>measured</a:t>
            </a:r>
            <a:r>
              <a:rPr lang="da-DK" sz="1000" dirty="0" smtClean="0"/>
              <a:t> in </a:t>
            </a:r>
            <a:r>
              <a:rPr lang="da-DK" sz="1000" dirty="0" err="1" smtClean="0"/>
              <a:t>physiological</a:t>
            </a:r>
            <a:r>
              <a:rPr lang="da-DK" sz="1000" dirty="0" smtClean="0"/>
              <a:t> and </a:t>
            </a:r>
            <a:r>
              <a:rPr lang="da-DK" sz="1000" dirty="0" err="1" smtClean="0"/>
              <a:t>pathophysiological</a:t>
            </a:r>
            <a:r>
              <a:rPr lang="da-DK" sz="1000" dirty="0" smtClean="0"/>
              <a:t> </a:t>
            </a:r>
            <a:r>
              <a:rPr lang="da-DK" sz="1000" dirty="0" err="1" smtClean="0"/>
              <a:t>conditions</a:t>
            </a:r>
            <a:r>
              <a:rPr lang="da-DK" sz="1000" dirty="0" smtClean="0"/>
              <a:t>.</a:t>
            </a: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60AD9-4225-4A5D-AD1E-25736C6FF4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VitaBright-48 reacts with reduced glutathione (GSH) (but NOT GSSG) forming a strongly fluorescent product – the reaction is </a:t>
            </a:r>
            <a:r>
              <a:rPr lang="en-GB" dirty="0" err="1" smtClean="0"/>
              <a:t>stoichiometric</a:t>
            </a:r>
            <a:r>
              <a:rPr lang="en-GB" dirty="0" smtClean="0"/>
              <a:t> and we can thus directly measure the GSH level in each cell by quantifying the fluorescence of the cell</a:t>
            </a: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60AD9-4225-4A5D-AD1E-25736C6FF4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Scatter plots and histograms showing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 distribution (VB-48 intensity) in the cell population are automatically displayed after analysis.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comparing the VB-48 intensity of treated cells and control cells the fraction of cells with low vitality (e.g. apoptotic or stressed cells) can be determined.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BD6C8-E046-49CA-8E5C-6D00506F4802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389C-026B-4E7D-B06A-27D756F350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389C-026B-4E7D-B06A-27D756F350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513"/>
            <a:ext cx="2057400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513"/>
            <a:ext cx="60198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1800"/>
            <a:ext cx="403860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1800"/>
            <a:ext cx="403860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25116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 fgffdgd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832"/>
            <a:ext cx="82296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pic>
        <p:nvPicPr>
          <p:cNvPr id="4" name="Picture 3" descr="baggrund_pres_NC-250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P:\Sales &amp; Marketing NY VERSION\98. MARKETING generelt\01. Picture Databank (logos, instruments, general etc.)\01. Logos ChemoMetec\Backgrounds Presentations\baggrund_pres_NC-250_hvid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6512" y="-27384"/>
            <a:ext cx="9180512" cy="68853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7596336" y="645333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rgbClr val="4584A8"/>
                </a:solidFill>
              </a:rPr>
              <a:t>Fast and Precise!</a:t>
            </a:r>
            <a:endParaRPr lang="da-DK" sz="1200" b="1" dirty="0">
              <a:solidFill>
                <a:srgbClr val="4584A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EDB500"/>
        </a:buClr>
        <a:buSzPct val="69000"/>
        <a:buFontTx/>
        <a:buBlip>
          <a:blip r:embed="rId16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38188" indent="-200025" algn="l" rtl="0" eaLnBrk="1" fontAlgn="base" hangingPunct="1">
        <a:spcBef>
          <a:spcPct val="20000"/>
        </a:spcBef>
        <a:spcAft>
          <a:spcPct val="0"/>
        </a:spcAft>
        <a:buSzPct val="69000"/>
        <a:buFontTx/>
        <a:buBlip>
          <a:blip r:embed="rId16"/>
        </a:buBlip>
        <a:defRPr sz="1600">
          <a:solidFill>
            <a:schemeClr val="tx1"/>
          </a:solidFill>
          <a:latin typeface="+mn-lt"/>
        </a:defRPr>
      </a:lvl2pPr>
      <a:lvl3pPr marL="1074738" indent="-142875" algn="l" rtl="0" eaLnBrk="1" fontAlgn="base" hangingPunct="1">
        <a:spcBef>
          <a:spcPct val="20000"/>
        </a:spcBef>
        <a:spcAft>
          <a:spcPct val="0"/>
        </a:spcAft>
        <a:buClr>
          <a:srgbClr val="EDB500"/>
        </a:buClr>
        <a:buSzPct val="69000"/>
        <a:buFontTx/>
        <a:buBlip>
          <a:blip r:embed="rId16"/>
        </a:buBlip>
        <a:defRPr sz="1400">
          <a:solidFill>
            <a:schemeClr val="tx1"/>
          </a:solidFill>
          <a:latin typeface="+mn-lt"/>
        </a:defRPr>
      </a:lvl3pPr>
      <a:lvl4pPr marL="1543050" indent="-153988" algn="l" rtl="0" eaLnBrk="1" fontAlgn="base" hangingPunct="1">
        <a:spcBef>
          <a:spcPct val="20000"/>
        </a:spcBef>
        <a:spcAft>
          <a:spcPct val="0"/>
        </a:spcAft>
        <a:buSzPct val="69000"/>
        <a:buFontTx/>
        <a:buBlip>
          <a:blip r:embed="rId16"/>
        </a:buBlip>
        <a:defRPr sz="1200">
          <a:solidFill>
            <a:schemeClr val="tx1"/>
          </a:solidFill>
          <a:latin typeface="+mn-lt"/>
        </a:defRPr>
      </a:lvl4pPr>
      <a:lvl5pPr marL="1938338" indent="-141288" algn="l" rtl="0" eaLnBrk="1" fontAlgn="base" hangingPunct="1">
        <a:spcBef>
          <a:spcPct val="20000"/>
        </a:spcBef>
        <a:spcAft>
          <a:spcPct val="0"/>
        </a:spcAft>
        <a:buSzPct val="69000"/>
        <a:buFontTx/>
        <a:buBlip>
          <a:blip r:embed="rId16"/>
        </a:buBlip>
        <a:defRPr sz="1200" i="1">
          <a:solidFill>
            <a:schemeClr val="tx1"/>
          </a:solidFill>
          <a:latin typeface="+mn-lt"/>
        </a:defRPr>
      </a:lvl5pPr>
      <a:lvl6pPr marL="2395538" indent="-141288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6pPr>
      <a:lvl7pPr marL="2852738" indent="-141288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7pPr>
      <a:lvl8pPr marL="3309938" indent="-141288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8pPr>
      <a:lvl9pPr marL="3767138" indent="-141288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444208" y="2924944"/>
            <a:ext cx="2304256" cy="209288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tx2"/>
                </a:solidFill>
              </a:rPr>
              <a:t>Fast and reliable: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i="1" dirty="0" smtClean="0">
                <a:solidFill>
                  <a:schemeClr val="tx2"/>
                </a:solidFill>
              </a:rPr>
              <a:t>Cell Count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i="1" dirty="0" smtClean="0">
                <a:solidFill>
                  <a:schemeClr val="tx2"/>
                </a:solidFill>
              </a:rPr>
              <a:t>Viability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i="1" dirty="0" smtClean="0">
                <a:solidFill>
                  <a:schemeClr val="tx2"/>
                </a:solidFill>
              </a:rPr>
              <a:t>Cell Health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</a:rPr>
              <a:t>Cell cycle</a:t>
            </a:r>
            <a:endParaRPr lang="da-DK" b="1" dirty="0" smtClean="0">
              <a:ln w="17780" cmpd="sng">
                <a:noFill/>
                <a:prstDash val="solid"/>
                <a:miter lim="800000"/>
              </a:ln>
              <a:solidFill>
                <a:schemeClr val="tx2"/>
              </a:solidFill>
            </a:endParaRPr>
          </a:p>
        </p:txBody>
      </p:sp>
      <p:pic>
        <p:nvPicPr>
          <p:cNvPr id="11" name="Picture 10" descr="NC-250-Samlet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5384190" cy="4032448"/>
          </a:xfrm>
          <a:prstGeom prst="rect">
            <a:avLst/>
          </a:prstGeom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971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05273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a-DK" sz="36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NucleoCounter®NC-250™</a:t>
            </a:r>
            <a:br>
              <a:rPr lang="da-DK" sz="36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2800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More </a:t>
            </a:r>
            <a:r>
              <a:rPr lang="da-DK" sz="2800" i="1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than</a:t>
            </a:r>
            <a:r>
              <a:rPr lang="da-DK" sz="2800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 a </a:t>
            </a:r>
            <a:r>
              <a:rPr lang="da-DK" sz="2800" i="1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counter</a:t>
            </a:r>
            <a:r>
              <a:rPr lang="da-DK" sz="2800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07288" cy="647700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NucleoView NC-250™ </a:t>
            </a:r>
            <a:r>
              <a:rPr lang="en-US" sz="3600" b="0" dirty="0" smtClean="0">
                <a:solidFill>
                  <a:srgbClr val="C00000"/>
                </a:solidFill>
              </a:rPr>
              <a:t/>
            </a:r>
            <a:br>
              <a:rPr lang="en-US" sz="3600" b="0" dirty="0" smtClean="0">
                <a:solidFill>
                  <a:srgbClr val="C00000"/>
                </a:solidFill>
              </a:rPr>
            </a:br>
            <a:r>
              <a:rPr lang="en-US" b="0" dirty="0" smtClean="0">
                <a:solidFill>
                  <a:schemeClr val="tx2"/>
                </a:solidFill>
              </a:rPr>
              <a:t>Flexibility to adjust parameters to your needs</a:t>
            </a:r>
            <a:endParaRPr lang="en-US" b="0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328" y="2060848"/>
            <a:ext cx="6531343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611560" y="2708622"/>
            <a:ext cx="1368152" cy="720080"/>
          </a:xfrm>
          <a:prstGeom prst="wedgeRoundRectCallout">
            <a:avLst>
              <a:gd name="adj1" fmla="val 50179"/>
              <a:gd name="adj2" fmla="val 94246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Visual </a:t>
            </a:r>
            <a:r>
              <a:rPr lang="da-DK" b="1" dirty="0" err="1" smtClean="0">
                <a:solidFill>
                  <a:srgbClr val="C00000"/>
                </a:solidFill>
              </a:rPr>
              <a:t>inspection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596336" y="3861098"/>
            <a:ext cx="1368152" cy="720080"/>
          </a:xfrm>
          <a:prstGeom prst="wedgeRoundRectCallout">
            <a:avLst>
              <a:gd name="adj1" fmla="val -45926"/>
              <a:gd name="adj2" fmla="val 77589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Quick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results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775848" y="2204914"/>
            <a:ext cx="1188640" cy="720080"/>
          </a:xfrm>
          <a:prstGeom prst="wedgeRoundRectCallout">
            <a:avLst>
              <a:gd name="adj1" fmla="val -85382"/>
              <a:gd name="adj2" fmla="val 37810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Results</a:t>
            </a:r>
            <a:r>
              <a:rPr lang="da-DK" b="1" dirty="0" smtClean="0">
                <a:solidFill>
                  <a:srgbClr val="C00000"/>
                </a:solidFill>
              </a:rPr>
              <a:t> database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16016" y="5733256"/>
            <a:ext cx="1368152" cy="648072"/>
          </a:xfrm>
          <a:prstGeom prst="wedgeRoundRectCallout">
            <a:avLst>
              <a:gd name="adj1" fmla="val -62647"/>
              <a:gd name="adj2" fmla="val -98527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Dilution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calculation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560840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7700"/>
          </a:xfrm>
        </p:spPr>
        <p:txBody>
          <a:bodyPr/>
          <a:lstStyle/>
          <a:p>
            <a:r>
              <a:rPr lang="da-DK" sz="3600" dirty="0" smtClean="0">
                <a:solidFill>
                  <a:schemeClr val="tx2"/>
                </a:solidFill>
              </a:rPr>
              <a:t>Plot Manager</a:t>
            </a:r>
            <a:br>
              <a:rPr lang="da-DK" sz="3600" dirty="0" smtClean="0">
                <a:solidFill>
                  <a:schemeClr val="tx2"/>
                </a:solidFill>
              </a:rPr>
            </a:br>
            <a:r>
              <a:rPr lang="da-DK" b="0" dirty="0" err="1" smtClean="0">
                <a:solidFill>
                  <a:schemeClr val="tx2"/>
                </a:solidFill>
              </a:rPr>
              <a:t>View</a:t>
            </a:r>
            <a:r>
              <a:rPr lang="da-DK" b="0" dirty="0" smtClean="0">
                <a:solidFill>
                  <a:schemeClr val="tx2"/>
                </a:solidFill>
              </a:rPr>
              <a:t>, </a:t>
            </a:r>
            <a:r>
              <a:rPr lang="da-DK" b="0" dirty="0" err="1" smtClean="0">
                <a:solidFill>
                  <a:schemeClr val="tx2"/>
                </a:solidFill>
              </a:rPr>
              <a:t>adjust</a:t>
            </a:r>
            <a:r>
              <a:rPr lang="da-DK" b="0" dirty="0" smtClean="0">
                <a:solidFill>
                  <a:schemeClr val="tx2"/>
                </a:solidFill>
              </a:rPr>
              <a:t>, </a:t>
            </a:r>
            <a:r>
              <a:rPr lang="da-DK" b="0" dirty="0" err="1" smtClean="0">
                <a:solidFill>
                  <a:schemeClr val="tx2"/>
                </a:solidFill>
              </a:rPr>
              <a:t>compare</a:t>
            </a:r>
            <a:r>
              <a:rPr lang="da-DK" b="0" dirty="0" smtClean="0">
                <a:solidFill>
                  <a:schemeClr val="tx2"/>
                </a:solidFill>
              </a:rPr>
              <a:t> and </a:t>
            </a:r>
            <a:r>
              <a:rPr lang="da-DK" b="0" dirty="0" err="1" smtClean="0">
                <a:solidFill>
                  <a:schemeClr val="tx2"/>
                </a:solidFill>
              </a:rPr>
              <a:t>export</a:t>
            </a:r>
            <a:r>
              <a:rPr lang="da-DK" b="0" dirty="0" smtClean="0">
                <a:solidFill>
                  <a:schemeClr val="tx2"/>
                </a:solidFill>
              </a:rPr>
              <a:t> </a:t>
            </a:r>
            <a:r>
              <a:rPr lang="da-DK" b="0" dirty="0" err="1" smtClean="0">
                <a:solidFill>
                  <a:schemeClr val="tx2"/>
                </a:solidFill>
              </a:rPr>
              <a:t>results</a:t>
            </a:r>
            <a:endParaRPr lang="da-DK" sz="3200" b="0" dirty="0">
              <a:solidFill>
                <a:schemeClr val="tx2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39552" y="2492896"/>
            <a:ext cx="1080120" cy="720080"/>
          </a:xfrm>
          <a:prstGeom prst="wedgeRoundRectCallout">
            <a:avLst>
              <a:gd name="adj1" fmla="val 86102"/>
              <a:gd name="adj2" fmla="val -4169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Adjust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b="1" dirty="0" smtClean="0">
                <a:solidFill>
                  <a:srgbClr val="C00000"/>
                </a:solidFill>
              </a:rPr>
              <a:t>gates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948264" y="1196752"/>
            <a:ext cx="1368152" cy="720080"/>
          </a:xfrm>
          <a:prstGeom prst="wedgeRoundRectCallout">
            <a:avLst>
              <a:gd name="adj1" fmla="val -5795"/>
              <a:gd name="adj2" fmla="val 105357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In-depth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b="1" dirty="0" smtClean="0">
                <a:solidFill>
                  <a:srgbClr val="C00000"/>
                </a:solidFill>
              </a:rPr>
              <a:t>results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668344" y="5157192"/>
            <a:ext cx="1152128" cy="720080"/>
          </a:xfrm>
          <a:prstGeom prst="wedgeRoundRectCallout">
            <a:avLst>
              <a:gd name="adj1" fmla="val -57210"/>
              <a:gd name="adj2" fmla="val -99064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Export</a:t>
            </a:r>
          </a:p>
          <a:p>
            <a:pPr algn="ctr"/>
            <a:r>
              <a:rPr lang="da-DK" b="1" dirty="0" smtClean="0">
                <a:solidFill>
                  <a:srgbClr val="C00000"/>
                </a:solidFill>
              </a:rPr>
              <a:t>to Excel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95536" y="4221088"/>
            <a:ext cx="1152128" cy="720080"/>
          </a:xfrm>
          <a:prstGeom prst="wedgeRoundRectCallout">
            <a:avLst>
              <a:gd name="adj1" fmla="val 77244"/>
              <a:gd name="adj2" fmla="val -39358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Compare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results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rgbClr val="C00000"/>
                </a:solidFill>
              </a:rPr>
              <a:t>Flexibility</a:t>
            </a:r>
            <a:r>
              <a:rPr lang="da-DK" dirty="0" smtClean="0">
                <a:solidFill>
                  <a:srgbClr val="C00000"/>
                </a:solidFill>
              </a:rPr>
              <a:t>: </a:t>
            </a:r>
            <a:r>
              <a:rPr lang="da-DK" dirty="0" smtClean="0">
                <a:solidFill>
                  <a:schemeClr val="tx1"/>
                </a:solidFill>
              </a:rPr>
              <a:t>Adapt Protocol Using the Wizard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2890664" cy="3600400"/>
          </a:xfrm>
        </p:spPr>
        <p:txBody>
          <a:bodyPr/>
          <a:lstStyle/>
          <a:p>
            <a:r>
              <a:rPr lang="da-DK" dirty="0" err="1" smtClean="0"/>
              <a:t>Easy</a:t>
            </a:r>
            <a:r>
              <a:rPr lang="da-DK" dirty="0" smtClean="0"/>
              <a:t> protocol adaptation </a:t>
            </a:r>
          </a:p>
          <a:p>
            <a:r>
              <a:rPr lang="da-DK" dirty="0" smtClean="0"/>
              <a:t>Guided steps</a:t>
            </a:r>
          </a:p>
          <a:p>
            <a:r>
              <a:rPr lang="da-DK" dirty="0" smtClean="0"/>
              <a:t>Save </a:t>
            </a:r>
            <a:r>
              <a:rPr lang="da-DK" dirty="0" err="1" smtClean="0"/>
              <a:t>optimized</a:t>
            </a:r>
            <a:r>
              <a:rPr lang="da-DK" dirty="0" smtClean="0"/>
              <a:t> </a:t>
            </a:r>
            <a:r>
              <a:rPr lang="da-DK" dirty="0" err="1" smtClean="0"/>
              <a:t>gatings</a:t>
            </a:r>
            <a:r>
              <a:rPr lang="da-DK" dirty="0" smtClean="0"/>
              <a:t> for </a:t>
            </a:r>
            <a:r>
              <a:rPr lang="da-DK" dirty="0" err="1" smtClean="0"/>
              <a:t>odd</a:t>
            </a:r>
            <a:r>
              <a:rPr lang="da-DK" dirty="0" smtClean="0"/>
              <a:t> </a:t>
            </a:r>
            <a:r>
              <a:rPr lang="da-DK" dirty="0" err="1" smtClean="0"/>
              <a:t>cell</a:t>
            </a:r>
            <a:r>
              <a:rPr lang="da-DK" dirty="0" smtClean="0"/>
              <a:t> lines</a:t>
            </a:r>
          </a:p>
          <a:p>
            <a:r>
              <a:rPr lang="da-DK" dirty="0" err="1" smtClean="0"/>
              <a:t>Focus</a:t>
            </a:r>
            <a:r>
              <a:rPr lang="da-DK" dirty="0" smtClean="0"/>
              <a:t> </a:t>
            </a:r>
            <a:r>
              <a:rPr lang="da-DK" dirty="0" err="1" smtClean="0"/>
              <a:t>on</a:t>
            </a:r>
            <a:r>
              <a:rPr lang="da-DK" dirty="0" smtClean="0"/>
              <a:t> </a:t>
            </a:r>
            <a:r>
              <a:rPr lang="da-DK" dirty="0" err="1" smtClean="0"/>
              <a:t>aspects</a:t>
            </a:r>
            <a:r>
              <a:rPr lang="da-DK" dirty="0" smtClean="0"/>
              <a:t> of </a:t>
            </a:r>
            <a:r>
              <a:rPr lang="da-DK" dirty="0" err="1" smtClean="0"/>
              <a:t>results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important</a:t>
            </a:r>
            <a:r>
              <a:rPr lang="da-DK" dirty="0" smtClean="0"/>
              <a:t> to </a:t>
            </a:r>
            <a:r>
              <a:rPr lang="da-DK" dirty="0" err="1" smtClean="0"/>
              <a:t>you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1026" name="Picture 2" descr="C:\Users\het.CMDK\Documents\Produkttræning\2013 Februar\Wizard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5544616" cy="4075292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5220072" y="3573016"/>
            <a:ext cx="1656184" cy="720080"/>
          </a:xfrm>
          <a:prstGeom prst="wedgeRoundRectCallout">
            <a:avLst>
              <a:gd name="adj1" fmla="val -53204"/>
              <a:gd name="adj2" fmla="val 153416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Save </a:t>
            </a:r>
            <a:r>
              <a:rPr lang="da-DK" b="1" dirty="0" err="1" smtClean="0">
                <a:solidFill>
                  <a:srgbClr val="C00000"/>
                </a:solidFill>
              </a:rPr>
              <a:t>adjusted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b="1" dirty="0" smtClean="0">
                <a:solidFill>
                  <a:srgbClr val="C00000"/>
                </a:solidFill>
              </a:rPr>
              <a:t>gates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C-250-Samlet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4681334" cy="35060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105273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36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NucleoCounter®NC-250™</a:t>
            </a:r>
            <a:br>
              <a:rPr lang="da-DK" sz="36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2800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More </a:t>
            </a:r>
            <a:r>
              <a:rPr lang="da-DK" sz="2800" i="1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than</a:t>
            </a:r>
            <a:r>
              <a:rPr lang="da-DK" sz="2800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 a </a:t>
            </a:r>
            <a:r>
              <a:rPr lang="da-DK" sz="2800" i="1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counter</a:t>
            </a:r>
            <a:r>
              <a:rPr lang="da-DK" sz="2800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7544" y="2204864"/>
            <a:ext cx="6264696" cy="3492312"/>
            <a:chOff x="755576" y="2204864"/>
            <a:chExt cx="6264696" cy="3492312"/>
          </a:xfrm>
        </p:grpSpPr>
        <p:pic>
          <p:nvPicPr>
            <p:cNvPr id="17" name="Picture 11" descr="C:\Users\lah.CMDK\Desktop\save.png"/>
            <p:cNvPicPr>
              <a:picLocks noChangeArrowheads="1"/>
            </p:cNvPicPr>
            <p:nvPr/>
          </p:nvPicPr>
          <p:blipFill>
            <a:blip r:embed="rId3" cstate="print"/>
            <a:srcRect l="5837" t="9068" r="7326" b="18502"/>
            <a:stretch>
              <a:fillRect/>
            </a:stretch>
          </p:blipFill>
          <p:spPr bwMode="auto">
            <a:xfrm>
              <a:off x="755576" y="4365104"/>
              <a:ext cx="648000" cy="64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" descr="Untitled-4.png"/>
            <p:cNvPicPr>
              <a:picLocks noChangeArrowheads="1"/>
            </p:cNvPicPr>
            <p:nvPr/>
          </p:nvPicPr>
          <p:blipFill>
            <a:blip r:embed="rId4" cstate="print"/>
            <a:srcRect t="80357" r="79000"/>
            <a:stretch>
              <a:fillRect/>
            </a:stretch>
          </p:blipFill>
          <p:spPr bwMode="auto">
            <a:xfrm>
              <a:off x="755576" y="5013176"/>
              <a:ext cx="792088" cy="68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1619672" y="2276872"/>
              <a:ext cx="5400600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 smtClean="0">
                  <a:solidFill>
                    <a:srgbClr val="003768"/>
                  </a:solidFill>
                </a:rPr>
                <a:t>Precise and objective</a:t>
              </a:r>
            </a:p>
            <a:p>
              <a:r>
                <a:rPr lang="da-DK" sz="1400" dirty="0" smtClean="0">
                  <a:solidFill>
                    <a:srgbClr val="0085BA"/>
                  </a:solidFill>
                </a:rPr>
                <a:t>No manual adjustments, just press RUN</a:t>
              </a:r>
            </a:p>
            <a:p>
              <a:endParaRPr lang="da-DK" sz="1200" b="1" dirty="0" smtClean="0">
                <a:solidFill>
                  <a:srgbClr val="003768"/>
                </a:solidFill>
              </a:endParaRPr>
            </a:p>
            <a:p>
              <a:r>
                <a:rPr lang="da-DK" b="1" dirty="0" smtClean="0">
                  <a:solidFill>
                    <a:srgbClr val="003768"/>
                  </a:solidFill>
                </a:rPr>
                <a:t>High speed cell count</a:t>
              </a:r>
            </a:p>
            <a:p>
              <a:r>
                <a:rPr lang="da-DK" sz="1400" dirty="0" smtClean="0">
                  <a:solidFill>
                    <a:srgbClr val="0085BA"/>
                  </a:solidFill>
                </a:rPr>
                <a:t>8 samples done in less than 3 minutes!</a:t>
              </a:r>
              <a:endParaRPr lang="da-DK" sz="1400" b="1" dirty="0" smtClean="0">
                <a:solidFill>
                  <a:srgbClr val="003768"/>
                </a:solidFill>
              </a:endParaRPr>
            </a:p>
            <a:p>
              <a:endParaRPr lang="da-DK" sz="1400" b="1" dirty="0" smtClean="0">
                <a:solidFill>
                  <a:srgbClr val="003768"/>
                </a:solidFill>
              </a:endParaRPr>
            </a:p>
            <a:p>
              <a:r>
                <a:rPr lang="da-DK" b="1" dirty="0" smtClean="0">
                  <a:solidFill>
                    <a:srgbClr val="003768"/>
                  </a:solidFill>
                </a:rPr>
                <a:t>Counting &amp; Analytical Assays</a:t>
              </a:r>
            </a:p>
            <a:p>
              <a:r>
                <a:rPr lang="da-DK" sz="1400" dirty="0" smtClean="0">
                  <a:solidFill>
                    <a:srgbClr val="0085BA"/>
                  </a:solidFill>
                </a:rPr>
                <a:t>Cell </a:t>
              </a:r>
              <a:r>
                <a:rPr lang="da-DK" sz="1400" dirty="0" err="1" smtClean="0">
                  <a:solidFill>
                    <a:srgbClr val="0085BA"/>
                  </a:solidFill>
                </a:rPr>
                <a:t>health</a:t>
              </a:r>
              <a:r>
                <a:rPr lang="da-DK" sz="1400" dirty="0" smtClean="0">
                  <a:solidFill>
                    <a:srgbClr val="0085BA"/>
                  </a:solidFill>
                </a:rPr>
                <a:t> determination</a:t>
              </a:r>
            </a:p>
            <a:p>
              <a:endParaRPr lang="da-DK" sz="1200" b="1" dirty="0" smtClean="0">
                <a:solidFill>
                  <a:srgbClr val="003768"/>
                </a:solidFill>
              </a:endParaRPr>
            </a:p>
            <a:p>
              <a:r>
                <a:rPr lang="da-DK" b="1" dirty="0" err="1" smtClean="0">
                  <a:solidFill>
                    <a:srgbClr val="003768"/>
                  </a:solidFill>
                </a:rPr>
                <a:t>Low</a:t>
              </a:r>
              <a:r>
                <a:rPr lang="da-DK" b="1" dirty="0" smtClean="0">
                  <a:solidFill>
                    <a:srgbClr val="003768"/>
                  </a:solidFill>
                </a:rPr>
                <a:t> running costs</a:t>
              </a:r>
            </a:p>
            <a:p>
              <a:r>
                <a:rPr lang="da-DK" sz="1400" dirty="0" smtClean="0">
                  <a:solidFill>
                    <a:srgbClr val="0085BA"/>
                  </a:solidFill>
                </a:rPr>
                <a:t>Reduce your running costs significantly</a:t>
              </a:r>
              <a:endParaRPr lang="da-DK" sz="1400" b="1" dirty="0" smtClean="0">
                <a:solidFill>
                  <a:srgbClr val="003768"/>
                </a:solidFill>
              </a:endParaRPr>
            </a:p>
            <a:p>
              <a:endParaRPr lang="da-DK" sz="1400" b="1" dirty="0" smtClean="0">
                <a:solidFill>
                  <a:srgbClr val="003768"/>
                </a:solidFill>
              </a:endParaRPr>
            </a:p>
            <a:p>
              <a:r>
                <a:rPr lang="da-DK" b="1" dirty="0" smtClean="0">
                  <a:solidFill>
                    <a:srgbClr val="003768"/>
                  </a:solidFill>
                </a:rPr>
                <a:t>Calibration and maintenance free</a:t>
              </a:r>
            </a:p>
            <a:p>
              <a:r>
                <a:rPr lang="da-DK" sz="1400" dirty="0" smtClean="0">
                  <a:solidFill>
                    <a:srgbClr val="0085BA"/>
                  </a:solidFill>
                </a:rPr>
                <a:t>Instantly ready</a:t>
              </a:r>
              <a:endParaRPr lang="da-DK" sz="1400" dirty="0">
                <a:solidFill>
                  <a:srgbClr val="0085BA"/>
                </a:solidFill>
              </a:endParaRPr>
            </a:p>
          </p:txBody>
        </p:sp>
        <p:pic>
          <p:nvPicPr>
            <p:cNvPr id="22" name="Picture 10" descr="P:\Sales &amp; Marketing NY VERSION\98. MARKETING generelt\01. Picture Databank (logos, instruments, general etc.)\02. Product Pictures\07. Slides, Solutions &amp; Reagents\Slides\NC-Slides A8 lige kamre\NCslide-A8-lige-kamre.pn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2924944"/>
              <a:ext cx="648000" cy="64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Picture 22" descr="Untitled-4.png"/>
            <p:cNvPicPr>
              <a:picLocks/>
            </p:cNvPicPr>
            <p:nvPr/>
          </p:nvPicPr>
          <p:blipFill>
            <a:blip r:embed="rId4" cstate="print"/>
            <a:srcRect r="81335" b="81981"/>
            <a:stretch>
              <a:fillRect/>
            </a:stretch>
          </p:blipFill>
          <p:spPr>
            <a:xfrm>
              <a:off x="755576" y="2204864"/>
              <a:ext cx="648000" cy="64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Picture 13"/>
            <p:cNvPicPr>
              <a:picLocks noChangeArrowheads="1"/>
            </p:cNvPicPr>
            <p:nvPr/>
          </p:nvPicPr>
          <p:blipFill>
            <a:blip r:embed="rId6" cstate="print"/>
            <a:srcRect t="8671" r="16345"/>
            <a:stretch>
              <a:fillRect/>
            </a:stretch>
          </p:blipFill>
          <p:spPr bwMode="auto">
            <a:xfrm>
              <a:off x="755576" y="3645024"/>
              <a:ext cx="648000" cy="64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9132"/>
            <a:ext cx="8229600" cy="647700"/>
          </a:xfrm>
        </p:spPr>
        <p:txBody>
          <a:bodyPr/>
          <a:lstStyle/>
          <a:p>
            <a:r>
              <a:rPr lang="da-DK" sz="3600" dirty="0" err="1" smtClean="0">
                <a:solidFill>
                  <a:schemeClr val="tx2"/>
                </a:solidFill>
              </a:rPr>
              <a:t>Introducing</a:t>
            </a:r>
            <a:r>
              <a:rPr lang="da-DK" sz="3600" dirty="0" smtClean="0">
                <a:solidFill>
                  <a:schemeClr val="tx2"/>
                </a:solidFill>
              </a:rPr>
              <a:t> </a:t>
            </a:r>
            <a:r>
              <a:rPr lang="da-DK" sz="3600" dirty="0" err="1" smtClean="0">
                <a:solidFill>
                  <a:schemeClr val="tx2"/>
                </a:solidFill>
              </a:rPr>
              <a:t>NC-Slide™</a:t>
            </a:r>
            <a:r>
              <a:rPr lang="da-DK" sz="3600" dirty="0" smtClean="0">
                <a:solidFill>
                  <a:schemeClr val="tx2"/>
                </a:solidFill>
              </a:rPr>
              <a:t> A2 and A8 </a:t>
            </a:r>
            <a:br>
              <a:rPr lang="da-DK" sz="3600" dirty="0" smtClean="0">
                <a:solidFill>
                  <a:schemeClr val="tx2"/>
                </a:solidFill>
              </a:rPr>
            </a:br>
            <a:r>
              <a:rPr lang="da-DK" b="0" i="1" dirty="0" err="1" smtClean="0">
                <a:solidFill>
                  <a:srgbClr val="FFC000"/>
                </a:solidFill>
              </a:rPr>
              <a:t>High</a:t>
            </a:r>
            <a:r>
              <a:rPr lang="da-DK" b="0" i="1" dirty="0" smtClean="0">
                <a:solidFill>
                  <a:srgbClr val="FFC000"/>
                </a:solidFill>
              </a:rPr>
              <a:t> speed </a:t>
            </a:r>
            <a:r>
              <a:rPr lang="da-DK" b="0" i="1" dirty="0" err="1" smtClean="0">
                <a:solidFill>
                  <a:srgbClr val="FFC000"/>
                </a:solidFill>
              </a:rPr>
              <a:t>measurement</a:t>
            </a:r>
            <a:r>
              <a:rPr lang="da-DK" b="0" i="1" dirty="0" smtClean="0">
                <a:solidFill>
                  <a:srgbClr val="FFC000"/>
                </a:solidFill>
              </a:rPr>
              <a:t> and </a:t>
            </a:r>
            <a:r>
              <a:rPr lang="da-DK" b="0" i="1" dirty="0" err="1" smtClean="0">
                <a:solidFill>
                  <a:srgbClr val="FFC000"/>
                </a:solidFill>
              </a:rPr>
              <a:t>statistical</a:t>
            </a:r>
            <a:r>
              <a:rPr lang="da-DK" b="0" i="1" dirty="0" smtClean="0">
                <a:solidFill>
                  <a:srgbClr val="FFC000"/>
                </a:solidFill>
              </a:rPr>
              <a:t> </a:t>
            </a:r>
            <a:r>
              <a:rPr lang="da-DK" b="0" i="1" dirty="0" err="1" smtClean="0">
                <a:solidFill>
                  <a:srgbClr val="FFC000"/>
                </a:solidFill>
              </a:rPr>
              <a:t>robustness</a:t>
            </a:r>
            <a:endParaRPr lang="da-DK" b="0" i="1" dirty="0">
              <a:solidFill>
                <a:srgbClr val="FFC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74849" y="1301815"/>
            <a:ext cx="1217837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68763" y="-9748838"/>
            <a:ext cx="97427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69149" y="2891690"/>
            <a:ext cx="122923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323528" y="2924944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NC-Slide A2™</a:t>
            </a:r>
            <a:endParaRPr lang="da-DK" dirty="0"/>
          </a:p>
        </p:txBody>
      </p:sp>
      <p:sp>
        <p:nvSpPr>
          <p:cNvPr id="12" name="Rounded Rectangle 11"/>
          <p:cNvSpPr/>
          <p:nvPr/>
        </p:nvSpPr>
        <p:spPr>
          <a:xfrm>
            <a:off x="323528" y="4437112"/>
            <a:ext cx="17281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NC-Slide A8™</a:t>
            </a:r>
            <a:endParaRPr lang="da-DK" dirty="0"/>
          </a:p>
        </p:txBody>
      </p:sp>
      <p:sp>
        <p:nvSpPr>
          <p:cNvPr id="19" name="TextBox 18"/>
          <p:cNvSpPr txBox="1"/>
          <p:nvPr/>
        </p:nvSpPr>
        <p:spPr>
          <a:xfrm>
            <a:off x="7596336" y="645333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rgbClr val="4584A8"/>
                </a:solidFill>
              </a:rPr>
              <a:t>Fast and Precise!</a:t>
            </a:r>
            <a:endParaRPr lang="da-DK" sz="1200" b="1" dirty="0">
              <a:solidFill>
                <a:srgbClr val="4584A8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387008" y="2852936"/>
            <a:ext cx="253387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Better</a:t>
            </a: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statistics</a:t>
            </a: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a-DK" sz="1400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 µl sample </a:t>
            </a:r>
            <a:br>
              <a:rPr kumimoji="0" lang="da-DK" sz="1400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a-DK" sz="1400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 to 16 µl</a:t>
            </a:r>
            <a:r>
              <a:rPr kumimoji="0" lang="da-DK" sz="1400" i="0" u="none" strike="noStrike" kern="0" cap="none" spc="0" normalizeH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400" i="0" u="none" strike="noStrike" kern="0" cap="none" spc="0" normalizeH="0" noProof="0" dirty="0" err="1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analyzed</a:t>
            </a:r>
            <a:r>
              <a:rPr kumimoji="0" lang="da-DK" sz="1400" i="0" u="none" strike="noStrike" kern="0" cap="none" spc="0" normalizeH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400" i="0" u="none" strike="noStrike" kern="0" cap="none" spc="0" normalizeH="0" noProof="0" dirty="0" err="1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</a:t>
            </a:r>
            <a:endParaRPr kumimoji="0" lang="da-DK" sz="2400" i="0" u="none" strike="noStrike" kern="0" cap="none" spc="0" normalizeH="0" baseline="0" noProof="0" dirty="0">
              <a:ln>
                <a:noFill/>
              </a:ln>
              <a:solidFill>
                <a:srgbClr val="041E3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387008" y="4365104"/>
            <a:ext cx="275699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Fast Measurements</a:t>
            </a:r>
            <a:b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a-DK" sz="1400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</a:t>
            </a:r>
            <a:r>
              <a:rPr kumimoji="0" lang="da-DK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viability</a:t>
            </a:r>
            <a:r>
              <a:rPr kumimoji="0" lang="da-DK" sz="1400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counts</a:t>
            </a:r>
            <a:r>
              <a:rPr kumimoji="0" lang="da-DK" sz="1400" i="0" u="none" strike="noStrike" kern="0" cap="none" spc="0" normalizeH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da-DK" sz="1400" kern="0" dirty="0" smtClean="0">
                <a:solidFill>
                  <a:srgbClr val="041E3D"/>
                </a:solidFill>
                <a:latin typeface="+mj-lt"/>
                <a:ea typeface="+mj-ea"/>
                <a:cs typeface="+mj-cs"/>
              </a:rPr>
              <a:t>&lt; 3 min</a:t>
            </a:r>
            <a:br>
              <a:rPr lang="da-DK" sz="1400" kern="0" dirty="0" smtClean="0">
                <a:solidFill>
                  <a:srgbClr val="041E3D"/>
                </a:solidFill>
                <a:latin typeface="+mj-lt"/>
                <a:ea typeface="+mj-ea"/>
                <a:cs typeface="+mj-cs"/>
              </a:rPr>
            </a:br>
            <a:r>
              <a:rPr kumimoji="0" lang="da-DK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</a:t>
            </a:r>
            <a:r>
              <a:rPr kumimoji="0" lang="da-DK" sz="1400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sample </a:t>
            </a:r>
            <a:r>
              <a:rPr kumimoji="0" lang="da-DK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</a:t>
            </a:r>
            <a:r>
              <a:rPr kumimoji="0" lang="da-DK" sz="1400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(10 µl</a:t>
            </a:r>
            <a:r>
              <a:rPr kumimoji="0" lang="da-DK" sz="1400" i="0" u="none" strike="noStrike" kern="0" cap="none" spc="0" normalizeH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da-DK" sz="2400" i="0" u="none" strike="noStrike" kern="0" cap="none" spc="0" normalizeH="0" baseline="0" noProof="0" dirty="0">
              <a:ln>
                <a:noFill/>
              </a:ln>
              <a:solidFill>
                <a:srgbClr val="041E3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932040" y="5661620"/>
            <a:ext cx="316835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Lower</a:t>
            </a: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</a:t>
            </a: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E3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 sample!</a:t>
            </a:r>
            <a:endParaRPr kumimoji="0" lang="da-DK" sz="2400" b="1" i="0" u="none" strike="noStrike" kern="0" cap="none" spc="0" normalizeH="0" baseline="0" noProof="0" dirty="0">
              <a:ln>
                <a:noFill/>
              </a:ln>
              <a:solidFill>
                <a:srgbClr val="041E3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Expanded fixed assays:</a:t>
            </a:r>
          </a:p>
          <a:p>
            <a:r>
              <a:rPr lang="en-US" sz="2400" dirty="0" smtClean="0"/>
              <a:t> One-Step Viability and Cell Count</a:t>
            </a:r>
          </a:p>
          <a:p>
            <a:pPr lvl="1"/>
            <a:r>
              <a:rPr lang="en-US" sz="2200" dirty="0" smtClean="0"/>
              <a:t> </a:t>
            </a:r>
            <a:r>
              <a:rPr lang="en-US" sz="1800" dirty="0" smtClean="0"/>
              <a:t>Load and press Run</a:t>
            </a:r>
            <a:endParaRPr lang="en-US" sz="2200" dirty="0" smtClean="0"/>
          </a:p>
          <a:p>
            <a:r>
              <a:rPr lang="en-US" sz="2400" dirty="0" smtClean="0"/>
              <a:t> Two-Step Viability and Cell Count</a:t>
            </a:r>
          </a:p>
          <a:p>
            <a:pPr lvl="1"/>
            <a:r>
              <a:rPr lang="en-US" sz="2200" dirty="0" smtClean="0"/>
              <a:t> </a:t>
            </a:r>
            <a:r>
              <a:rPr lang="en-US" sz="1800" dirty="0" smtClean="0"/>
              <a:t>Micro-Carriers – extremely aggregated cells</a:t>
            </a:r>
            <a:endParaRPr lang="en-US" sz="2200" dirty="0" smtClean="0"/>
          </a:p>
          <a:p>
            <a:r>
              <a:rPr lang="en-US" sz="2400" dirty="0" smtClean="0"/>
              <a:t> Two-step Cell Cycle</a:t>
            </a:r>
          </a:p>
          <a:p>
            <a:pPr lvl="1"/>
            <a:r>
              <a:rPr lang="en-US" sz="2200" dirty="0" smtClean="0"/>
              <a:t> </a:t>
            </a:r>
            <a:r>
              <a:rPr lang="en-US" sz="1800" dirty="0" smtClean="0"/>
              <a:t>Innovative 5 min. Cell Cycle Assay</a:t>
            </a:r>
            <a:endParaRPr lang="en-US" sz="2200" dirty="0" smtClean="0"/>
          </a:p>
          <a:p>
            <a:r>
              <a:rPr lang="en-US" sz="2400" dirty="0" smtClean="0"/>
              <a:t> Cell Vitality</a:t>
            </a:r>
          </a:p>
          <a:p>
            <a:pPr lvl="1"/>
            <a:r>
              <a:rPr lang="en-US" sz="1800" dirty="0" smtClean="0"/>
              <a:t>Cell health determination via the fastest apoptosis assay</a:t>
            </a:r>
            <a:endParaRPr lang="da-DK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980728"/>
            <a:ext cx="820891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36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NucleoCounter®NC-250™</a:t>
            </a:r>
          </a:p>
          <a:p>
            <a:pPr>
              <a:spcAft>
                <a:spcPts val="600"/>
              </a:spcAft>
            </a:pPr>
            <a:r>
              <a:rPr lang="da-DK" sz="2800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More </a:t>
            </a:r>
            <a:r>
              <a:rPr lang="da-DK" sz="2800" i="1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than</a:t>
            </a:r>
            <a:r>
              <a:rPr lang="da-DK" sz="2800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 a </a:t>
            </a:r>
            <a:r>
              <a:rPr lang="da-DK" sz="2800" i="1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counter</a:t>
            </a:r>
            <a:r>
              <a:rPr lang="da-DK" sz="2800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!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6301985" y="3936114"/>
            <a:ext cx="2374471" cy="1581118"/>
            <a:chOff x="6301985" y="2924944"/>
            <a:chExt cx="2374471" cy="1581118"/>
          </a:xfrm>
        </p:grpSpPr>
        <p:pic>
          <p:nvPicPr>
            <p:cNvPr id="5" name="Billede 3" descr="boble_orange cop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6301985" y="2924944"/>
              <a:ext cx="2374471" cy="1581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ktangel 4"/>
            <p:cNvSpPr/>
            <p:nvPr/>
          </p:nvSpPr>
          <p:spPr>
            <a:xfrm>
              <a:off x="6518009" y="3092767"/>
              <a:ext cx="19442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What if you knew your cells’ health before they were dying?</a:t>
              </a:r>
              <a:endPara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05841" y="2204864"/>
            <a:ext cx="2374471" cy="1581118"/>
            <a:chOff x="4644008" y="2204864"/>
            <a:chExt cx="2374471" cy="1581118"/>
          </a:xfrm>
        </p:grpSpPr>
        <p:pic>
          <p:nvPicPr>
            <p:cNvPr id="7" name="Billede 3" descr="boble_orange cop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4644008" y="2204864"/>
              <a:ext cx="2374471" cy="1581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ktangel 4"/>
            <p:cNvSpPr/>
            <p:nvPr/>
          </p:nvSpPr>
          <p:spPr>
            <a:xfrm>
              <a:off x="4860032" y="2348880"/>
              <a:ext cx="19442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Excellent as problem solver where the others have given up!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341140"/>
            <a:ext cx="8229600" cy="647700"/>
          </a:xfrm>
        </p:spPr>
        <p:txBody>
          <a:bodyPr/>
          <a:lstStyle/>
          <a:p>
            <a:r>
              <a:rPr lang="en-US" sz="3200" dirty="0" smtClean="0"/>
              <a:t>Cell Vitality using Vitabright-48™ </a:t>
            </a:r>
            <a:r>
              <a:rPr lang="en-US" sz="1800" b="0" dirty="0" smtClean="0"/>
              <a:t>(VB-48)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b="0" dirty="0" smtClean="0"/>
              <a:t>Patented Chemometec technology</a:t>
            </a:r>
            <a:endParaRPr lang="en-US" sz="3200" b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2276872"/>
            <a:ext cx="8435280" cy="39604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Very fast detection of vitality </a:t>
            </a:r>
            <a:r>
              <a:rPr lang="en-US" dirty="0" smtClean="0"/>
              <a:t>(</a:t>
            </a:r>
            <a:r>
              <a:rPr lang="en-US" sz="1800" dirty="0" smtClean="0"/>
              <a:t>&lt; 45 seconds analysis time)</a:t>
            </a:r>
          </a:p>
          <a:p>
            <a:endParaRPr lang="en-US" sz="1800" dirty="0" smtClean="0"/>
          </a:p>
          <a:p>
            <a:r>
              <a:rPr lang="en-US" sz="1800" dirty="0" smtClean="0"/>
              <a:t>Measures reduced thiols and correlates with </a:t>
            </a:r>
            <a:br>
              <a:rPr lang="en-US" sz="1800" dirty="0" smtClean="0"/>
            </a:br>
            <a:r>
              <a:rPr lang="en-US" sz="1800" dirty="0" smtClean="0"/>
              <a:t>early and mid-stage apoptotic markers</a:t>
            </a:r>
          </a:p>
          <a:p>
            <a:endParaRPr lang="en-US" sz="1800" dirty="0" smtClean="0"/>
          </a:p>
          <a:p>
            <a:r>
              <a:rPr lang="en-US" sz="1800" dirty="0" smtClean="0"/>
              <a:t>Reduced glutathione (GSH):</a:t>
            </a:r>
          </a:p>
          <a:p>
            <a:pPr lvl="1"/>
            <a:r>
              <a:rPr lang="en-US" sz="1600" dirty="0" smtClean="0"/>
              <a:t>Predominant </a:t>
            </a:r>
            <a:r>
              <a:rPr lang="en-US" sz="1600" dirty="0" err="1" smtClean="0"/>
              <a:t>thiol</a:t>
            </a:r>
            <a:r>
              <a:rPr lang="en-US" sz="1600" dirty="0" smtClean="0"/>
              <a:t> in cells</a:t>
            </a:r>
          </a:p>
          <a:p>
            <a:pPr lvl="1"/>
            <a:r>
              <a:rPr lang="en-US" sz="1600" dirty="0" smtClean="0"/>
              <a:t>Protects cells against oxidative </a:t>
            </a:r>
            <a:br>
              <a:rPr lang="en-US" sz="1600" dirty="0" smtClean="0"/>
            </a:br>
            <a:r>
              <a:rPr lang="en-US" sz="1600" dirty="0" smtClean="0"/>
              <a:t>damage (detoxifier) </a:t>
            </a:r>
          </a:p>
          <a:p>
            <a:pPr lvl="1"/>
            <a:r>
              <a:rPr lang="en-US" sz="1600" dirty="0" smtClean="0"/>
              <a:t>Changes in GSH is an early apoptotic </a:t>
            </a:r>
            <a:br>
              <a:rPr lang="en-US" sz="1600" dirty="0" smtClean="0"/>
            </a:br>
            <a:r>
              <a:rPr lang="en-US" sz="1600" dirty="0" smtClean="0"/>
              <a:t>marker (in some cells)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148064" y="2852936"/>
            <a:ext cx="3672408" cy="2808312"/>
            <a:chOff x="5471592" y="3212976"/>
            <a:chExt cx="3672408" cy="280831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48036" b="7291"/>
            <a:stretch>
              <a:fillRect/>
            </a:stretch>
          </p:blipFill>
          <p:spPr bwMode="auto">
            <a:xfrm>
              <a:off x="5543600" y="4941168"/>
              <a:ext cx="360040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1" descr="New-2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471592" y="3212976"/>
              <a:ext cx="3623274" cy="1547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69132"/>
            <a:ext cx="8229600" cy="647700"/>
          </a:xfrm>
        </p:spPr>
        <p:txBody>
          <a:bodyPr/>
          <a:lstStyle/>
          <a:p>
            <a:r>
              <a:rPr lang="en-US" sz="3600" dirty="0" smtClean="0"/>
              <a:t>Vitabright-48™</a:t>
            </a:r>
            <a:endParaRPr lang="en-US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Fluorescence intensity of VitaBright-48™ is used as an indicator of the oxidative state (stress level) of cells.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47664" y="2564904"/>
            <a:ext cx="6192688" cy="4042598"/>
            <a:chOff x="1970276" y="2596066"/>
            <a:chExt cx="5381228" cy="37268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0276" y="2596066"/>
              <a:ext cx="5381228" cy="3726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Curved Up Arrow 4"/>
            <p:cNvSpPr/>
            <p:nvPr/>
          </p:nvSpPr>
          <p:spPr>
            <a:xfrm>
              <a:off x="4097738" y="3259906"/>
              <a:ext cx="999600" cy="460587"/>
            </a:xfrm>
            <a:prstGeom prst="curvedUpArrow">
              <a:avLst>
                <a:gd name="adj1" fmla="val 17790"/>
                <a:gd name="adj2" fmla="val 41278"/>
                <a:gd name="adj3" fmla="val 25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6" name="Pladsholder til indhold 2"/>
            <p:cNvSpPr txBox="1">
              <a:spLocks/>
            </p:cNvSpPr>
            <p:nvPr/>
          </p:nvSpPr>
          <p:spPr bwMode="auto">
            <a:xfrm>
              <a:off x="3096580" y="2795218"/>
              <a:ext cx="2079067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182563" marR="0" lvl="0" indent="-182563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DB500"/>
                </a:buClr>
                <a:buSzPct val="69000"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Oxidative stress</a:t>
              </a:r>
            </a:p>
            <a:p>
              <a:pPr marL="182563" marR="0" lvl="0" indent="-182563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DB500"/>
                </a:buClr>
                <a:buSzPct val="69000"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(ROS/ROI)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Pladsholder til indhold 2"/>
            <p:cNvSpPr txBox="1">
              <a:spLocks/>
            </p:cNvSpPr>
            <p:nvPr/>
          </p:nvSpPr>
          <p:spPr bwMode="auto">
            <a:xfrm>
              <a:off x="4786035" y="2994370"/>
              <a:ext cx="43204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182563" marR="0" lvl="0" indent="-182563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DB500"/>
                </a:buClr>
                <a:buSzPct val="69000"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1200" b="0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</a:t>
              </a:r>
              <a:endPara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1520" y="837084"/>
            <a:ext cx="8819456" cy="647700"/>
          </a:xfrm>
        </p:spPr>
        <p:txBody>
          <a:bodyPr/>
          <a:lstStyle/>
          <a:p>
            <a:r>
              <a:rPr lang="en-US" dirty="0" smtClean="0"/>
              <a:t>Cell Vitality Assay</a:t>
            </a:r>
            <a:br>
              <a:rPr lang="en-US" dirty="0" smtClean="0"/>
            </a:br>
            <a:r>
              <a:rPr lang="en-US" sz="1500" i="1" dirty="0" smtClean="0">
                <a:solidFill>
                  <a:srgbClr val="0070C0"/>
                </a:solidFill>
              </a:rPr>
              <a:t>Extremely easy assay for evaluation of cellular health, oxidative stress and indirect detection of apoptosis</a:t>
            </a:r>
            <a:endParaRPr 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91788"/>
            <a:ext cx="8364622" cy="438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Two-Step Cell Cycle Assay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Extremely fast and easy cell cycle assay</a:t>
            </a:r>
          </a:p>
          <a:p>
            <a:r>
              <a:rPr lang="en-US" sz="2400" dirty="0" smtClean="0"/>
              <a:t> No ethanol fixing</a:t>
            </a:r>
          </a:p>
          <a:p>
            <a:r>
              <a:rPr lang="en-US" sz="2400" dirty="0" smtClean="0"/>
              <a:t> Directly from T-Flasks or wells (no detachment step)</a:t>
            </a:r>
          </a:p>
          <a:p>
            <a:r>
              <a:rPr lang="en-US" sz="2400" dirty="0" smtClean="0"/>
              <a:t> No </a:t>
            </a:r>
            <a:r>
              <a:rPr lang="en-US" sz="2400" dirty="0" err="1" smtClean="0"/>
              <a:t>RNase</a:t>
            </a:r>
            <a:r>
              <a:rPr lang="en-US" sz="2400" dirty="0" smtClean="0"/>
              <a:t> treatment required</a:t>
            </a:r>
          </a:p>
          <a:p>
            <a:r>
              <a:rPr lang="en-US" sz="2400" dirty="0" smtClean="0"/>
              <a:t> Standardized Results</a:t>
            </a:r>
          </a:p>
          <a:p>
            <a:r>
              <a:rPr lang="en-US" sz="2400" dirty="0" smtClean="0"/>
              <a:t> Patent pending</a:t>
            </a:r>
          </a:p>
          <a:p>
            <a:endParaRPr lang="en-US" sz="2400" dirty="0" smtClean="0"/>
          </a:p>
        </p:txBody>
      </p:sp>
      <p:pic>
        <p:nvPicPr>
          <p:cNvPr id="4" name="Billede 3" descr="boble_orange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228184" y="1124744"/>
            <a:ext cx="2374471" cy="158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 4"/>
          <p:cNvSpPr/>
          <p:nvPr/>
        </p:nvSpPr>
        <p:spPr>
          <a:xfrm>
            <a:off x="6444208" y="1268760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fastest </a:t>
            </a:r>
            <a:b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precision </a:t>
            </a:r>
            <a:b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Cycle </a:t>
            </a:r>
            <a:b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Two-step Cell Cycle Assay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i="1" dirty="0" smtClean="0">
                <a:solidFill>
                  <a:srgbClr val="0070C0"/>
                </a:solidFill>
              </a:rPr>
              <a:t>Fast and easy measurement of cell cycle phases at the single cell level</a:t>
            </a:r>
            <a:endParaRPr lang="en-US" dirty="0"/>
          </a:p>
        </p:txBody>
      </p:sp>
      <p:pic>
        <p:nvPicPr>
          <p:cNvPr id="5" name="Picture 4" descr="2-step cc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5936" y="2060848"/>
            <a:ext cx="4521229" cy="403244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1859393"/>
            <a:ext cx="2952328" cy="387386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Two-step Cell Cycle Assay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i="1" dirty="0" smtClean="0">
                <a:solidFill>
                  <a:srgbClr val="0070C0"/>
                </a:solidFill>
              </a:rPr>
              <a:t>Fast and easy measurement of cell cycle phases at the single cell level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1772816"/>
            <a:ext cx="7740352" cy="40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mometec Theme (NEW)">
  <a:themeElements>
    <a:clrScheme name="Chemometec-powerpoint 16">
      <a:dk1>
        <a:srgbClr val="000000"/>
      </a:dk1>
      <a:lt1>
        <a:srgbClr val="FFFFFF"/>
      </a:lt1>
      <a:dk2>
        <a:srgbClr val="00365E"/>
      </a:dk2>
      <a:lt2>
        <a:srgbClr val="CBCBCB"/>
      </a:lt2>
      <a:accent1>
        <a:srgbClr val="00365E"/>
      </a:accent1>
      <a:accent2>
        <a:srgbClr val="ECB500"/>
      </a:accent2>
      <a:accent3>
        <a:srgbClr val="FFFFFF"/>
      </a:accent3>
      <a:accent4>
        <a:srgbClr val="000000"/>
      </a:accent4>
      <a:accent5>
        <a:srgbClr val="AAAEB6"/>
      </a:accent5>
      <a:accent6>
        <a:srgbClr val="D6A400"/>
      </a:accent6>
      <a:hlink>
        <a:srgbClr val="B2B2B2"/>
      </a:hlink>
      <a:folHlink>
        <a:srgbClr val="69A2C2"/>
      </a:folHlink>
    </a:clrScheme>
    <a:fontScheme name="Chemometec-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emometec-powerpoint 1">
        <a:dk1>
          <a:srgbClr val="000000"/>
        </a:dk1>
        <a:lt1>
          <a:srgbClr val="FFFFFF"/>
        </a:lt1>
        <a:dk2>
          <a:srgbClr val="00365E"/>
        </a:dk2>
        <a:lt2>
          <a:srgbClr val="B2B2B2"/>
        </a:lt2>
        <a:accent1>
          <a:srgbClr val="B2B2B2"/>
        </a:accent1>
        <a:accent2>
          <a:srgbClr val="878787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A7A7A"/>
        </a:accent6>
        <a:hlink>
          <a:srgbClr val="57575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2">
        <a:dk1>
          <a:srgbClr val="000000"/>
        </a:dk1>
        <a:lt1>
          <a:srgbClr val="FFFFFF"/>
        </a:lt1>
        <a:dk2>
          <a:srgbClr val="00365E"/>
        </a:dk2>
        <a:lt2>
          <a:srgbClr val="A6A8AA"/>
        </a:lt2>
        <a:accent1>
          <a:srgbClr val="ECB500"/>
        </a:accent1>
        <a:accent2>
          <a:srgbClr val="69A2C2"/>
        </a:accent2>
        <a:accent3>
          <a:srgbClr val="FFFFFF"/>
        </a:accent3>
        <a:accent4>
          <a:srgbClr val="000000"/>
        </a:accent4>
        <a:accent5>
          <a:srgbClr val="F4D7AA"/>
        </a:accent5>
        <a:accent6>
          <a:srgbClr val="5E92B0"/>
        </a:accent6>
        <a:hlink>
          <a:srgbClr val="A6A8AA"/>
        </a:hlink>
        <a:folHlink>
          <a:srgbClr val="8CB8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3">
        <a:dk1>
          <a:srgbClr val="000000"/>
        </a:dk1>
        <a:lt1>
          <a:srgbClr val="FFFFFF"/>
        </a:lt1>
        <a:dk2>
          <a:srgbClr val="00365E"/>
        </a:dk2>
        <a:lt2>
          <a:srgbClr val="A6A8AA"/>
        </a:lt2>
        <a:accent1>
          <a:srgbClr val="ECB500"/>
        </a:accent1>
        <a:accent2>
          <a:srgbClr val="69A2C2"/>
        </a:accent2>
        <a:accent3>
          <a:srgbClr val="FFFFFF"/>
        </a:accent3>
        <a:accent4>
          <a:srgbClr val="000000"/>
        </a:accent4>
        <a:accent5>
          <a:srgbClr val="F4D7AA"/>
        </a:accent5>
        <a:accent6>
          <a:srgbClr val="5E92B0"/>
        </a:accent6>
        <a:hlink>
          <a:srgbClr val="A6A8AA"/>
        </a:hlink>
        <a:folHlink>
          <a:srgbClr val="7A7D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4">
        <a:dk1>
          <a:srgbClr val="000000"/>
        </a:dk1>
        <a:lt1>
          <a:srgbClr val="FFFFFF"/>
        </a:lt1>
        <a:dk2>
          <a:srgbClr val="00365E"/>
        </a:dk2>
        <a:lt2>
          <a:srgbClr val="A6A8AA"/>
        </a:lt2>
        <a:accent1>
          <a:srgbClr val="ECB500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F4D7AA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6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7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9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1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11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1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16">
        <a:dk1>
          <a:srgbClr val="000000"/>
        </a:dk1>
        <a:lt1>
          <a:srgbClr val="FFFFFF"/>
        </a:lt1>
        <a:dk2>
          <a:srgbClr val="00365E"/>
        </a:dk2>
        <a:lt2>
          <a:srgbClr val="CBCBCB"/>
        </a:lt2>
        <a:accent1>
          <a:srgbClr val="00365E"/>
        </a:accent1>
        <a:accent2>
          <a:srgbClr val="ECB500"/>
        </a:accent2>
        <a:accent3>
          <a:srgbClr val="FFFFFF"/>
        </a:accent3>
        <a:accent4>
          <a:srgbClr val="000000"/>
        </a:accent4>
        <a:accent5>
          <a:srgbClr val="AAAEB6"/>
        </a:accent5>
        <a:accent6>
          <a:srgbClr val="D6A400"/>
        </a:accent6>
        <a:hlink>
          <a:srgbClr val="B2B2B2"/>
        </a:hlink>
        <a:folHlink>
          <a:srgbClr val="69A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Chemometec Theme (NEW)</Template>
  <TotalTime>2599</TotalTime>
  <Words>798</Words>
  <Application>Microsoft Office PowerPoint</Application>
  <PresentationFormat>On-screen Show (4:3)</PresentationFormat>
  <Paragraphs>106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Chemometec Theme (NEW)</vt:lpstr>
      <vt:lpstr>Slide 1</vt:lpstr>
      <vt:lpstr>Introducing NC-Slide™ A2 and A8  High speed measurement and statistical robustness</vt:lpstr>
      <vt:lpstr>Slide 3</vt:lpstr>
      <vt:lpstr>Cell Vitality using Vitabright-48™ (VB-48) Patented Chemometec technology</vt:lpstr>
      <vt:lpstr>Vitabright-48™</vt:lpstr>
      <vt:lpstr>Cell Vitality Assay Extremely easy assay for evaluation of cellular health, oxidative stress and indirect detection of apoptosis</vt:lpstr>
      <vt:lpstr>Two-Step Cell Cycle Assay</vt:lpstr>
      <vt:lpstr>Two-step Cell Cycle Assay Fast and easy measurement of cell cycle phases at the single cell level</vt:lpstr>
      <vt:lpstr>Two-step Cell Cycle Assay Fast and easy measurement of cell cycle phases at the single cell level</vt:lpstr>
      <vt:lpstr>NucleoView NC-250™  Flexibility to adjust parameters to your needs</vt:lpstr>
      <vt:lpstr>Plot Manager View, adjust, compare and export results</vt:lpstr>
      <vt:lpstr>Flexibility: Adapt Protocol Using the Wizard</vt:lpstr>
      <vt:lpstr>Slide 13</vt:lpstr>
    </vt:vector>
  </TitlesOfParts>
  <Company>Chemometec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GENERATION CELL ANALYSIS Automated Image Cytometry by ChemoMetec</dc:title>
  <dc:creator>rve</dc:creator>
  <cp:lastModifiedBy>Geziel Aguilar</cp:lastModifiedBy>
  <cp:revision>271</cp:revision>
  <dcterms:created xsi:type="dcterms:W3CDTF">2011-06-23T13:31:16Z</dcterms:created>
  <dcterms:modified xsi:type="dcterms:W3CDTF">2016-10-31T19:16:13Z</dcterms:modified>
</cp:coreProperties>
</file>