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78" r:id="rId2"/>
    <p:sldId id="317" r:id="rId3"/>
    <p:sldId id="292" r:id="rId4"/>
    <p:sldId id="316" r:id="rId5"/>
    <p:sldId id="288" r:id="rId6"/>
    <p:sldId id="310" r:id="rId7"/>
    <p:sldId id="342" r:id="rId8"/>
    <p:sldId id="315" r:id="rId9"/>
    <p:sldId id="335" r:id="rId10"/>
    <p:sldId id="329" r:id="rId11"/>
    <p:sldId id="333" r:id="rId12"/>
    <p:sldId id="313" r:id="rId13"/>
    <p:sldId id="314" r:id="rId14"/>
    <p:sldId id="322" r:id="rId15"/>
    <p:sldId id="318" r:id="rId16"/>
    <p:sldId id="320" r:id="rId17"/>
    <p:sldId id="319" r:id="rId18"/>
    <p:sldId id="321" r:id="rId19"/>
    <p:sldId id="323" r:id="rId20"/>
    <p:sldId id="324" r:id="rId21"/>
    <p:sldId id="326" r:id="rId22"/>
    <p:sldId id="325" r:id="rId23"/>
    <p:sldId id="327" r:id="rId24"/>
    <p:sldId id="331" r:id="rId25"/>
    <p:sldId id="337" r:id="rId26"/>
    <p:sldId id="334" r:id="rId27"/>
    <p:sldId id="340" r:id="rId28"/>
    <p:sldId id="328" r:id="rId29"/>
  </p:sldIdLst>
  <p:sldSz cx="9144000" cy="6858000" type="screen4x3"/>
  <p:notesSz cx="6858000" cy="9144000"/>
  <p:embeddedFontLst>
    <p:embeddedFont>
      <p:font typeface="Calibri" pitchFamily="34" charset="0"/>
      <p:regular r:id="rId31"/>
      <p:bold r:id="rId32"/>
      <p:italic r:id="rId33"/>
      <p:boldItalic r:id="rId34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AFFE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89" autoAdjust="0"/>
    <p:restoredTop sz="87681" autoAdjust="0"/>
  </p:normalViewPr>
  <p:slideViewPr>
    <p:cSldViewPr>
      <p:cViewPr varScale="1">
        <p:scale>
          <a:sx n="80" d="100"/>
          <a:sy n="80" d="100"/>
        </p:scale>
        <p:origin x="-163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F0963-AB9C-47B7-8335-F08A85DFDB68}" type="datetimeFigureOut">
              <a:rPr lang="da-DK" smtClean="0"/>
              <a:pPr/>
              <a:t>02-11-2016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9850E-2EA4-4C19-86C5-3E34B23E77CA}" type="slidenum">
              <a:rPr lang="da-DK" smtClean="0"/>
              <a:pPr/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9850E-2EA4-4C19-86C5-3E34B23E77CA}" type="slidenum">
              <a:rPr lang="da-DK" smtClean="0"/>
              <a:pPr/>
              <a:t>1</a:t>
            </a:fld>
            <a:endParaRPr lang="da-D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From these two measurements it is possible to calculate the concentration of viable cells in the suspension (subtract the non-viable cells from the total concentration of cells) and thereby calculate the viability in percentage. I will show this in the demonstration.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9850E-2EA4-4C19-86C5-3E34B23E77CA}" type="slidenum">
              <a:rPr lang="da-DK" smtClean="0"/>
              <a:pPr/>
              <a:t>21</a:t>
            </a:fld>
            <a:endParaRPr lang="da-D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are data presented in the NucleoCounter ® NC-100™ </a:t>
            </a:r>
          </a:p>
          <a:p>
            <a:r>
              <a:rPr lang="da-D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NucleoCounter NC-100 display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are always presented in the NucleoCounter NC-100 display as the number of cells per ml present in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NucleoCassette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chamber.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documentation and further data processing the NucleoCounter NC-100 system can be supplied with a CD-ROM containing the NucleoView software application. By connecting the NucleoCounter NC-100 to a PC and installing the software you will find data presentation that offers several advantages: </a:t>
            </a:r>
          </a:p>
          <a:p>
            <a:r>
              <a:rPr lang="da-DK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Printing and saving data for documentation purposes. </a:t>
            </a:r>
          </a:p>
          <a:p>
            <a:r>
              <a:rPr lang="da-DK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Captured visualized image for user evaluation. Cell or nuclei aggregates are easily observed in this image. </a:t>
            </a:r>
          </a:p>
          <a:p>
            <a:r>
              <a:rPr lang="da-DK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count is corrected for dilution by the multiplication factor in order to obtain the cell concentration in the cell suspension prior to dilution. </a:t>
            </a:r>
          </a:p>
          <a:p>
            <a:r>
              <a:rPr lang="da-DK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 </a:t>
            </a:r>
            <a:r>
              <a:rPr lang="da-D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Viability</a:t>
            </a:r>
            <a:r>
              <a:rPr lang="da-D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a-D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calculation</a:t>
            </a:r>
            <a:r>
              <a:rPr lang="da-D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9850E-2EA4-4C19-86C5-3E34B23E77CA}" type="slidenum">
              <a:rPr lang="da-DK" smtClean="0"/>
              <a:pPr/>
              <a:t>22</a:t>
            </a:fld>
            <a:endParaRPr lang="da-D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9850E-2EA4-4C19-86C5-3E34B23E77CA}" type="slidenum">
              <a:rPr lang="da-DK" smtClean="0"/>
              <a:pPr/>
              <a:t>23</a:t>
            </a:fld>
            <a:endParaRPr lang="da-D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9850E-2EA4-4C19-86C5-3E34B23E77CA}" type="slidenum">
              <a:rPr lang="da-DK" smtClean="0"/>
              <a:pPr/>
              <a:t>24</a:t>
            </a:fld>
            <a:endParaRPr lang="da-D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9850E-2EA4-4C19-86C5-3E34B23E77CA}" type="slidenum">
              <a:rPr lang="da-DK" smtClean="0"/>
              <a:pPr/>
              <a:t>25</a:t>
            </a:fld>
            <a:endParaRPr lang="da-DK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9850E-2EA4-4C19-86C5-3E34B23E77CA}" type="slidenum">
              <a:rPr lang="da-DK" smtClean="0"/>
              <a:pPr/>
              <a:t>26</a:t>
            </a:fld>
            <a:endParaRPr lang="da-DK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9850E-2EA4-4C19-86C5-3E34B23E77CA}" type="slidenum">
              <a:rPr lang="da-DK" smtClean="0"/>
              <a:pPr/>
              <a:t>27</a:t>
            </a:fld>
            <a:endParaRPr lang="da-DK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9850E-2EA4-4C19-86C5-3E34B23E77CA}" type="slidenum">
              <a:rPr lang="da-DK" smtClean="0"/>
              <a:pPr/>
              <a:t>28</a:t>
            </a:fld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Hemocytometer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manual cell counting methods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Several different dyes are explored in manual cell counting using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hemocytometer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trypan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blue exclusion method is widely used in laboratories for viability determination.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Trypan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blue only enters cells with impaired plasma membranes. The membrane of viable cells excludes the dye, and stained and non-stained cells are visualized in a light microscope. A drawback with this method is, however, that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trypan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blue has staining artifacts, and further more that the proportion of stained cells increases with incubation time (Jones, K.H.,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Senft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J.A. J.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Histochem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Cytochem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33, 77-79 (1985)). Cells are classified as non-or viable due to the subjective judgment of the operator.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Fluorometric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cell viability determination using dyes like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acridine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orange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propidium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iodide are generally regarded as superior to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trypan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blue exclusion method with regard to stain specificity and incubation stability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Mascotti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 al. Transfusion 40, 693-697 (2000)). However, the cost of fluorescence microscopes has discouraged most laboratories from using this method. The naked eye can only differentiate between cells in a limited concentration range in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hemocytometer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chamber. This, combined with the potential problem of cell aggregation and the small volume analyzed in a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hemocytometer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means that most laboratories find it difficult to obtain high precision using the manual methods.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9850E-2EA4-4C19-86C5-3E34B23E77CA}" type="slidenum">
              <a:rPr lang="da-DK" smtClean="0"/>
              <a:pPr/>
              <a:t>3</a:t>
            </a:fld>
            <a:endParaRPr 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9850E-2EA4-4C19-86C5-3E34B23E77CA}" type="slidenum">
              <a:rPr lang="da-DK" smtClean="0"/>
              <a:pPr/>
              <a:t>4</a:t>
            </a:fld>
            <a:endParaRPr 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From these two measurements it is possible to calculate the concentration of viable cells in the suspension (subtract the non-viable cells from the total concentration of cells) and thereby calculate the viability in percentage. I will show this in the demonstration.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9850E-2EA4-4C19-86C5-3E34B23E77CA}" type="slidenum">
              <a:rPr lang="da-DK" smtClean="0"/>
              <a:pPr/>
              <a:t>14</a:t>
            </a:fld>
            <a:endParaRPr 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Although the cell size may differ greatly in mammalian cells, the genomic size is close and the size of the nuclei are almost uniform. 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This gives an exceptional advantage of the NC system, since no calibration to the specific mammalian cell type is necessary. 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9850E-2EA4-4C19-86C5-3E34B23E77CA}" type="slidenum">
              <a:rPr lang="da-DK" smtClean="0"/>
              <a:pPr/>
              <a:t>16</a:t>
            </a:fld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The NucleoCounter system consists of 5 components. 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Four of them are necessary to perform a complete analysis. You need the reagents to </a:t>
            </a:r>
            <a:r>
              <a:rPr lang="en-US" dirty="0" err="1" smtClean="0"/>
              <a:t>lyse</a:t>
            </a:r>
            <a:r>
              <a:rPr lang="en-US" dirty="0" smtClean="0"/>
              <a:t> your cells, you need the </a:t>
            </a:r>
            <a:r>
              <a:rPr lang="en-US" dirty="0" err="1" smtClean="0"/>
              <a:t>NucleoCassette</a:t>
            </a:r>
            <a:r>
              <a:rPr lang="en-US" dirty="0" smtClean="0"/>
              <a:t> for the automatic staining of your nuclei and finally you need your NucleoCounter to detect the fluorescent signal from the stained nuclei.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Optionally you can use the NucleoView software for data processing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9850E-2EA4-4C19-86C5-3E34B23E77CA}" type="slidenum">
              <a:rPr lang="da-DK" smtClean="0"/>
              <a:pPr/>
              <a:t>17</a:t>
            </a:fld>
            <a:endParaRPr lang="da-D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Although the cell size may differ greatly in mammalian cells, the genomic size is close and the size of the nuclei are almost uniform. 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This gives an exceptional advantage of the NC system, since no calibration to the specific mammalian cell type is necessary. 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9850E-2EA4-4C19-86C5-3E34B23E77CA}" type="slidenum">
              <a:rPr lang="da-DK" smtClean="0"/>
              <a:pPr/>
              <a:t>18</a:t>
            </a:fld>
            <a:endParaRPr lang="da-D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From these two measurements it is possible to calculate the concentration of viable cells in the suspension (subtract the non-viable cells from the total concentration of cells) and thereby calculate the viability in percentage. I will show this in the demonstration.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9850E-2EA4-4C19-86C5-3E34B23E77CA}" type="slidenum">
              <a:rPr lang="da-DK" smtClean="0"/>
              <a:pPr/>
              <a:t>19</a:t>
            </a:fld>
            <a:endParaRPr lang="da-D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From these two measurements it is possible to calculate the concentration of viable cells in the suspension (subtract the non-viable cells from the total concentration of cells) and thereby calculate the viability in percentage. I will show this in the demonstration.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9850E-2EA4-4C19-86C5-3E34B23E77CA}" type="slidenum">
              <a:rPr lang="da-DK" smtClean="0"/>
              <a:pPr/>
              <a:t>20</a:t>
            </a:fld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D2AB-65E6-482E-BEAA-5EC8FC6915E9}" type="datetimeFigureOut">
              <a:rPr lang="da-DK" smtClean="0"/>
              <a:pPr/>
              <a:t>02-11-2016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1475-49BE-489B-9E3A-518B27DAF03A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="" xmlns:p14="http://schemas.microsoft.com/office/powerpoint/2010/main" val="2024882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D2AB-65E6-482E-BEAA-5EC8FC6915E9}" type="datetimeFigureOut">
              <a:rPr lang="da-DK" smtClean="0"/>
              <a:pPr/>
              <a:t>02-11-2016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1475-49BE-489B-9E3A-518B27DAF03A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="" xmlns:p14="http://schemas.microsoft.com/office/powerpoint/2010/main" val="3279012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D2AB-65E6-482E-BEAA-5EC8FC6915E9}" type="datetimeFigureOut">
              <a:rPr lang="da-DK" smtClean="0"/>
              <a:pPr/>
              <a:t>02-11-2016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1475-49BE-489B-9E3A-518B27DAF03A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="" xmlns:p14="http://schemas.microsoft.com/office/powerpoint/2010/main" val="2946048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D2AB-65E6-482E-BEAA-5EC8FC6915E9}" type="datetimeFigureOut">
              <a:rPr lang="da-DK" smtClean="0"/>
              <a:pPr/>
              <a:t>02-11-2016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1475-49BE-489B-9E3A-518B27DAF03A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="" xmlns:p14="http://schemas.microsoft.com/office/powerpoint/2010/main" val="2478874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D2AB-65E6-482E-BEAA-5EC8FC6915E9}" type="datetimeFigureOut">
              <a:rPr lang="da-DK" smtClean="0"/>
              <a:pPr/>
              <a:t>02-11-2016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1475-49BE-489B-9E3A-518B27DAF03A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="" xmlns:p14="http://schemas.microsoft.com/office/powerpoint/2010/main" val="1474739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D2AB-65E6-482E-BEAA-5EC8FC6915E9}" type="datetimeFigureOut">
              <a:rPr lang="da-DK" smtClean="0"/>
              <a:pPr/>
              <a:t>02-11-2016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1475-49BE-489B-9E3A-518B27DAF03A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="" xmlns:p14="http://schemas.microsoft.com/office/powerpoint/2010/main" val="223393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D2AB-65E6-482E-BEAA-5EC8FC6915E9}" type="datetimeFigureOut">
              <a:rPr lang="da-DK" smtClean="0"/>
              <a:pPr/>
              <a:t>02-11-2016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1475-49BE-489B-9E3A-518B27DAF03A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="" xmlns:p14="http://schemas.microsoft.com/office/powerpoint/2010/main" val="162345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D2AB-65E6-482E-BEAA-5EC8FC6915E9}" type="datetimeFigureOut">
              <a:rPr lang="da-DK" smtClean="0"/>
              <a:pPr/>
              <a:t>02-11-2016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1475-49BE-489B-9E3A-518B27DAF03A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="" xmlns:p14="http://schemas.microsoft.com/office/powerpoint/2010/main" val="3366960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D2AB-65E6-482E-BEAA-5EC8FC6915E9}" type="datetimeFigureOut">
              <a:rPr lang="da-DK" smtClean="0"/>
              <a:pPr/>
              <a:t>02-11-2016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1475-49BE-489B-9E3A-518B27DAF03A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="" xmlns:p14="http://schemas.microsoft.com/office/powerpoint/2010/main" val="82954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D2AB-65E6-482E-BEAA-5EC8FC6915E9}" type="datetimeFigureOut">
              <a:rPr lang="da-DK" smtClean="0"/>
              <a:pPr/>
              <a:t>02-11-2016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1475-49BE-489B-9E3A-518B27DAF03A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="" xmlns:p14="http://schemas.microsoft.com/office/powerpoint/2010/main" val="3584468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D2AB-65E6-482E-BEAA-5EC8FC6915E9}" type="datetimeFigureOut">
              <a:rPr lang="da-DK" smtClean="0"/>
              <a:pPr/>
              <a:t>02-11-2016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1475-49BE-489B-9E3A-518B27DAF03A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="" xmlns:p14="http://schemas.microsoft.com/office/powerpoint/2010/main" val="145716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D2AB-65E6-482E-BEAA-5EC8FC6915E9}" type="datetimeFigureOut">
              <a:rPr lang="da-DK" smtClean="0"/>
              <a:pPr/>
              <a:t>02-11-2016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1475-49BE-489B-9E3A-518B27DAF03A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="" xmlns:p14="http://schemas.microsoft.com/office/powerpoint/2010/main" val="371171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8.tiff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8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tiff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28" t="19355" r="21630" b="28110"/>
          <a:stretch>
            <a:fillRect/>
          </a:stretch>
        </p:blipFill>
        <p:spPr bwMode="auto">
          <a:xfrm>
            <a:off x="48253" y="2132856"/>
            <a:ext cx="9095747" cy="4320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lah.CMDK\Desktop\Bølgen_Transparant-baggr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741" r="46250"/>
          <a:stretch>
            <a:fillRect/>
          </a:stretch>
        </p:blipFill>
        <p:spPr bwMode="auto">
          <a:xfrm>
            <a:off x="58326" y="0"/>
            <a:ext cx="9085674" cy="2304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889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Image result for nucleocassette"/>
          <p:cNvPicPr>
            <a:picLocks noChangeAspect="1" noChangeArrowheads="1"/>
          </p:cNvPicPr>
          <p:nvPr/>
        </p:nvPicPr>
        <p:blipFill>
          <a:blip r:embed="rId2" cstate="print"/>
          <a:srcRect r="5760"/>
          <a:stretch>
            <a:fillRect/>
          </a:stretch>
        </p:blipFill>
        <p:spPr bwMode="auto">
          <a:xfrm>
            <a:off x="3851920" y="2564904"/>
            <a:ext cx="5256584" cy="3767759"/>
          </a:xfrm>
          <a:prstGeom prst="rect">
            <a:avLst/>
          </a:prstGeom>
          <a:noFill/>
        </p:spPr>
      </p:pic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5124655"/>
            <a:ext cx="9180512" cy="1760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2257708"/>
            <a:ext cx="76328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Sensitive parts, moving parts and “wear and tear” parts have been taken out of the instrument and integrated in the disposable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NucleoCassette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251520" y="15689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NucleoCassette</a:t>
            </a:r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™</a:t>
            </a:r>
            <a:endParaRPr lang="en-GB" sz="4000" dirty="0" smtClean="0">
              <a:solidFill>
                <a:srgbClr val="002060"/>
              </a:solidFill>
            </a:endParaRPr>
          </a:p>
        </p:txBody>
      </p:sp>
      <p:sp>
        <p:nvSpPr>
          <p:cNvPr id="65" name="Rektangel 6"/>
          <p:cNvSpPr/>
          <p:nvPr/>
        </p:nvSpPr>
        <p:spPr>
          <a:xfrm>
            <a:off x="2051720" y="3501008"/>
            <a:ext cx="2160240" cy="2016224"/>
          </a:xfrm>
          <a:prstGeom prst="rightArrowCallout">
            <a:avLst>
              <a:gd name="adj1" fmla="val 25000"/>
              <a:gd name="adj2" fmla="val 21700"/>
              <a:gd name="adj3" fmla="val 25000"/>
              <a:gd name="adj4" fmla="val 64977"/>
            </a:avLst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eaLnBrk="0" hangingPunct="0">
              <a:spcAft>
                <a:spcPts val="600"/>
              </a:spcAft>
              <a:tabLst>
                <a:tab pos="457200" algn="l"/>
              </a:tabLst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Pump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eaLnBrk="0" hangingPunct="0">
              <a:spcAft>
                <a:spcPts val="600"/>
              </a:spcAft>
              <a:tabLst>
                <a:tab pos="457200" algn="l"/>
              </a:tabLst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Tubing’s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eaLnBrk="0" hangingPunct="0">
              <a:spcAft>
                <a:spcPts val="600"/>
              </a:spcAft>
              <a:tabLst>
                <a:tab pos="457200" algn="l"/>
              </a:tabLst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Mixer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eaLnBrk="0" hangingPunct="0">
              <a:spcAft>
                <a:spcPts val="600"/>
              </a:spcAft>
              <a:tabLst>
                <a:tab pos="457200" algn="l"/>
              </a:tabLst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Precision optics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eaLnBrk="0" hangingPunct="0">
              <a:spcAft>
                <a:spcPts val="600"/>
              </a:spcAft>
              <a:tabLst>
                <a:tab pos="457200" algn="l"/>
              </a:tabLst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Chemicals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eaLnBrk="0" hangingPunct="0">
              <a:spcAft>
                <a:spcPts val="600"/>
              </a:spcAft>
              <a:tabLst>
                <a:tab pos="457200" algn="l"/>
              </a:tabLst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Calibration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eaLnBrk="0" hangingPunct="0">
              <a:spcAft>
                <a:spcPts val="600"/>
              </a:spcAft>
              <a:tabLst>
                <a:tab pos="457200" algn="l"/>
              </a:tabLst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Waste container</a:t>
            </a:r>
            <a:endParaRPr lang="en-US" sz="1400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2008" y="3789040"/>
            <a:ext cx="1907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All-in-one</a:t>
            </a:r>
            <a:r>
              <a:rPr lang="da-DK" sz="2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da-DK" sz="24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easy-to-use</a:t>
            </a:r>
            <a:endParaRPr lang="da-DK" sz="24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a-DK" sz="2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</a:t>
            </a:r>
          </a:p>
        </p:txBody>
      </p:sp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:\NC\Project Documentation\PowerPoint\B&amp;B seminar\Docs for FRH presentation\NC Dotsensors.wmf"/>
          <p:cNvPicPr>
            <a:picLocks noChangeAspect="1" noChangeArrowheads="1"/>
          </p:cNvPicPr>
          <p:nvPr/>
        </p:nvPicPr>
        <p:blipFill>
          <a:blip r:embed="rId2" cstate="print"/>
          <a:srcRect l="53134" t="9674" r="4655" b="42954"/>
          <a:stretch>
            <a:fillRect/>
          </a:stretch>
        </p:blipFill>
        <p:spPr bwMode="auto">
          <a:xfrm>
            <a:off x="4139952" y="4653136"/>
            <a:ext cx="2015719" cy="1512168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" name="Group 37"/>
          <p:cNvGrpSpPr/>
          <p:nvPr/>
        </p:nvGrpSpPr>
        <p:grpSpPr>
          <a:xfrm>
            <a:off x="3871976" y="2060848"/>
            <a:ext cx="6172632" cy="4176464"/>
            <a:chOff x="3799968" y="2204864"/>
            <a:chExt cx="6172632" cy="4176464"/>
          </a:xfrm>
        </p:grpSpPr>
        <p:pic>
          <p:nvPicPr>
            <p:cNvPr id="13" name="Picture 12" descr="C:\Documents and Settings\pvz\Local Settings\Temporary Internet Files\OLK4\Cassette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968" y="2204864"/>
              <a:ext cx="6172632" cy="4176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/>
            <p:cNvSpPr/>
            <p:nvPr/>
          </p:nvSpPr>
          <p:spPr>
            <a:xfrm>
              <a:off x="6300192" y="4365104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" name="Oval 10"/>
            <p:cNvSpPr/>
            <p:nvPr/>
          </p:nvSpPr>
          <p:spPr>
            <a:xfrm>
              <a:off x="6156176" y="4185096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5124655"/>
            <a:ext cx="9180512" cy="1760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496" y="2257708"/>
            <a:ext cx="763284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endParaRPr lang="en-US" sz="2400" dirty="0" smtClean="0">
              <a:solidFill>
                <a:srgbClr val="002060"/>
              </a:solidFill>
            </a:endParaRPr>
          </a:p>
          <a:p>
            <a:pPr marL="914400" lvl="1" indent="-457200" defTabSz="720000"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2060"/>
                </a:solidFill>
              </a:rPr>
              <a:t>Internal Chemistry: </a:t>
            </a:r>
            <a:r>
              <a:rPr lang="en-US" sz="2000" dirty="0" err="1" smtClean="0">
                <a:solidFill>
                  <a:srgbClr val="002060"/>
                </a:solidFill>
              </a:rPr>
              <a:t>Propidium</a:t>
            </a:r>
            <a:r>
              <a:rPr lang="en-US" sz="2000" dirty="0" smtClean="0">
                <a:solidFill>
                  <a:srgbClr val="002060"/>
                </a:solidFill>
              </a:rPr>
              <a:t> Iodide</a:t>
            </a:r>
          </a:p>
          <a:p>
            <a:pPr marL="914400" lvl="1" indent="-457200" defTabSz="720000"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2060"/>
                </a:solidFill>
              </a:rPr>
              <a:t>No spills or chemical handling</a:t>
            </a:r>
          </a:p>
          <a:p>
            <a:pPr marL="914400" lvl="1" indent="-457200" defTabSz="720000"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2060"/>
                </a:solidFill>
              </a:rPr>
              <a:t>Fully automated analysis</a:t>
            </a:r>
          </a:p>
          <a:p>
            <a:pPr marL="914400" lvl="1" indent="-457200" defTabSz="720000"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2060"/>
                </a:solidFill>
              </a:rPr>
              <a:t>Easily disposable</a:t>
            </a:r>
          </a:p>
          <a:p>
            <a:pPr marL="914400" lvl="1" indent="-457200" defTabSz="720000"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2060"/>
                </a:solidFill>
              </a:rPr>
              <a:t>No volume calibration: </a:t>
            </a:r>
            <a:br>
              <a:rPr lang="en-US" sz="2000" dirty="0" smtClean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Laser-calibrated thickness </a:t>
            </a:r>
            <a:br>
              <a:rPr lang="en-US" sz="2000" dirty="0" smtClean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of measuring chamber (dot code)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251520" y="15689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NucleoCassette</a:t>
            </a:r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™</a:t>
            </a:r>
            <a:endParaRPr lang="en-GB" sz="4000" dirty="0" smtClean="0">
              <a:solidFill>
                <a:srgbClr val="002060"/>
              </a:solidFill>
            </a:endParaRPr>
          </a:p>
        </p:txBody>
      </p:sp>
      <p:cxnSp>
        <p:nvCxnSpPr>
          <p:cNvPr id="46" name="Elbow Connector 45"/>
          <p:cNvCxnSpPr/>
          <p:nvPr/>
        </p:nvCxnSpPr>
        <p:spPr>
          <a:xfrm rot="5400000">
            <a:off x="5508104" y="4437112"/>
            <a:ext cx="864096" cy="576064"/>
          </a:xfrm>
          <a:prstGeom prst="bentConnector3">
            <a:avLst>
              <a:gd name="adj1" fmla="val 28011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5124655"/>
            <a:ext cx="9180512" cy="1760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520" y="2257708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</a:rPr>
              <a:t>Propidium</a:t>
            </a:r>
            <a:r>
              <a:rPr lang="en-US" sz="2800" dirty="0" smtClean="0">
                <a:solidFill>
                  <a:srgbClr val="002060"/>
                </a:solidFill>
              </a:rPr>
              <a:t> Iodide dye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251520" y="15689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NucleoCassette</a:t>
            </a:r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™</a:t>
            </a:r>
            <a:endParaRPr lang="en-GB" sz="4000" dirty="0" smtClean="0">
              <a:solidFill>
                <a:srgbClr val="002060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121496" y="2911599"/>
            <a:ext cx="3250704" cy="7334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1 dye molecule per 4-5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bp</a:t>
            </a:r>
            <a:endParaRPr lang="en-GB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Genome between 2.5 x 10</a:t>
            </a:r>
            <a:r>
              <a:rPr lang="en-US" sz="1400" baseline="30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9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– 4.0 x 10</a:t>
            </a:r>
            <a:r>
              <a:rPr lang="en-US" sz="1400" baseline="30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9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bp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sym typeface="Symbol" pitchFamily="18" charset="2"/>
              </a:rPr>
              <a:t>.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563888" y="4077072"/>
            <a:ext cx="2895600" cy="210826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da-DK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DNA base pair (bp):</a:t>
            </a:r>
          </a:p>
          <a:p>
            <a:pPr eaLnBrk="0" hangingPunct="0">
              <a:spcBef>
                <a:spcPct val="50000"/>
              </a:spcBef>
            </a:pPr>
            <a:r>
              <a:rPr lang="da-DK" sz="2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	</a:t>
            </a:r>
            <a:r>
              <a:rPr lang="da-DK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A: Adenine</a:t>
            </a:r>
          </a:p>
          <a:p>
            <a:pPr eaLnBrk="0" hangingPunct="0">
              <a:spcBef>
                <a:spcPct val="50000"/>
              </a:spcBef>
            </a:pPr>
            <a:r>
              <a:rPr lang="da-DK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	T: Thymine</a:t>
            </a:r>
          </a:p>
          <a:p>
            <a:pPr eaLnBrk="0" hangingPunct="0">
              <a:spcBef>
                <a:spcPct val="50000"/>
              </a:spcBef>
            </a:pPr>
            <a:r>
              <a:rPr lang="da-DK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	G: Guanine</a:t>
            </a:r>
          </a:p>
          <a:p>
            <a:pPr eaLnBrk="0" hangingPunct="0">
              <a:spcBef>
                <a:spcPct val="50000"/>
              </a:spcBef>
            </a:pPr>
            <a:r>
              <a:rPr lang="da-DK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	C: Cytosine</a:t>
            </a:r>
            <a:endParaRPr lang="en-GB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11560" y="5085184"/>
            <a:ext cx="21336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C</a:t>
            </a:r>
            <a:r>
              <a:rPr lang="en-US" sz="1400" baseline="-30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27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H</a:t>
            </a:r>
            <a:r>
              <a:rPr lang="en-US" sz="1400" baseline="-30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34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N</a:t>
            </a:r>
            <a:r>
              <a:rPr lang="en-US" sz="1400" baseline="-30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4</a:t>
            </a:r>
            <a:r>
              <a:rPr lang="en-US" sz="1400" baseline="30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2+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.2I</a:t>
            </a:r>
            <a:r>
              <a:rPr lang="en-US" sz="1400" baseline="30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-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MW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668.4</a:t>
            </a:r>
          </a:p>
        </p:txBody>
      </p:sp>
      <p:pic>
        <p:nvPicPr>
          <p:cNvPr id="15" name="Picture 10" descr="http://www.serva.de/products/formulas/33671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3140968"/>
            <a:ext cx="2819400" cy="1671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7" descr="http://www.physics.ucla.edu/DNA/dna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3641" y="2708920"/>
            <a:ext cx="2384823" cy="312772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" name="AutoShape 16"/>
          <p:cNvSpPr>
            <a:spLocks noChangeArrowheads="1"/>
          </p:cNvSpPr>
          <p:nvPr/>
        </p:nvSpPr>
        <p:spPr bwMode="auto">
          <a:xfrm rot="1553422">
            <a:off x="5610080" y="3663837"/>
            <a:ext cx="1248982" cy="754179"/>
          </a:xfrm>
          <a:prstGeom prst="rightArrow">
            <a:avLst>
              <a:gd name="adj1" fmla="val 48157"/>
              <a:gd name="adj2" fmla="val 75447"/>
            </a:avLst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sz="280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5124655"/>
            <a:ext cx="9180512" cy="1760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520" y="2276872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Spectral behavior of </a:t>
            </a:r>
            <a:r>
              <a:rPr lang="en-US" sz="2400" dirty="0" err="1" smtClean="0">
                <a:solidFill>
                  <a:srgbClr val="002060"/>
                </a:solidFill>
              </a:rPr>
              <a:t>dsDNA</a:t>
            </a:r>
            <a:r>
              <a:rPr lang="en-US" sz="2400" dirty="0" smtClean="0">
                <a:solidFill>
                  <a:srgbClr val="002060"/>
                </a:solidFill>
              </a:rPr>
              <a:t> + PI </a:t>
            </a:r>
            <a:r>
              <a:rPr lang="en-US" sz="2400" dirty="0" err="1" smtClean="0">
                <a:solidFill>
                  <a:srgbClr val="002060"/>
                </a:solidFill>
              </a:rPr>
              <a:t>fluorophore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251520" y="15689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NucleoCassette</a:t>
            </a:r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™</a:t>
            </a:r>
            <a:endParaRPr lang="en-GB" sz="4000" dirty="0" smtClean="0">
              <a:solidFill>
                <a:srgbClr val="002060"/>
              </a:solidFill>
            </a:endParaRPr>
          </a:p>
        </p:txBody>
      </p:sp>
      <p:pic>
        <p:nvPicPr>
          <p:cNvPr id="13" name="Picture 12" descr="billed2_side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2348880"/>
            <a:ext cx="6120680" cy="37346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6309320"/>
            <a:ext cx="9180512" cy="576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/>
          <p:cNvSpPr txBox="1"/>
          <p:nvPr/>
        </p:nvSpPr>
        <p:spPr>
          <a:xfrm>
            <a:off x="251520" y="1484784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Assessing Cell Viability</a:t>
            </a:r>
            <a:endParaRPr lang="en-GB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35670" t="22360" r="34563" b="38160"/>
          <a:stretch>
            <a:fillRect/>
          </a:stretch>
        </p:blipFill>
        <p:spPr bwMode="auto">
          <a:xfrm>
            <a:off x="1619672" y="2226581"/>
            <a:ext cx="5472608" cy="4082739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5124655"/>
            <a:ext cx="9180512" cy="1760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/>
          <p:cNvSpPr txBox="1"/>
          <p:nvPr/>
        </p:nvSpPr>
        <p:spPr>
          <a:xfrm>
            <a:off x="251520" y="1640994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NucleoCounter®</a:t>
            </a:r>
            <a:r>
              <a:rPr lang="en-GB" sz="4000" dirty="0" smtClean="0">
                <a:solidFill>
                  <a:srgbClr val="002060"/>
                </a:solidFill>
              </a:rPr>
              <a:t> </a:t>
            </a:r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NC-100™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28" y="2276872"/>
            <a:ext cx="882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70C0"/>
                </a:solidFill>
              </a:rPr>
              <a:t>Fast, precise and objective counting and</a:t>
            </a:r>
          </a:p>
          <a:p>
            <a:r>
              <a:rPr lang="en-US" sz="2000" b="1" i="1" dirty="0" smtClean="0">
                <a:solidFill>
                  <a:srgbClr val="0070C0"/>
                </a:solidFill>
              </a:rPr>
              <a:t>viability determination of mammalian cells</a:t>
            </a:r>
            <a:endParaRPr lang="en-GB" sz="2000" b="1" i="1" dirty="0" smtClean="0">
              <a:solidFill>
                <a:srgbClr val="0070C0"/>
              </a:solidFill>
            </a:endParaRPr>
          </a:p>
        </p:txBody>
      </p:sp>
      <p:pic>
        <p:nvPicPr>
          <p:cNvPr id="10" name="Picture 9" descr="nc-1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636912"/>
            <a:ext cx="5465662" cy="370884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5536" y="3501008"/>
            <a:ext cx="271061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Ideal for cell cultures from: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TC-flasks,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Bioreactors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Microcarriers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Etc</a:t>
            </a:r>
          </a:p>
        </p:txBody>
      </p:sp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Image result for cell nucleus"/>
          <p:cNvPicPr>
            <a:picLocks noChangeAspect="1" noChangeArrowheads="1"/>
          </p:cNvPicPr>
          <p:nvPr/>
        </p:nvPicPr>
        <p:blipFill>
          <a:blip r:embed="rId3" cstate="print"/>
          <a:srcRect l="1890" t="3544" r="4090" b="1958"/>
          <a:stretch>
            <a:fillRect/>
          </a:stretch>
        </p:blipFill>
        <p:spPr bwMode="auto">
          <a:xfrm>
            <a:off x="1979712" y="548680"/>
            <a:ext cx="7164288" cy="576064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 rot="10800000">
            <a:off x="1907704" y="1196752"/>
            <a:ext cx="7236296" cy="518457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6000">
                <a:schemeClr val="bg1">
                  <a:alpha val="7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5124655"/>
            <a:ext cx="9180512" cy="1760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/>
          <p:cNvSpPr txBox="1"/>
          <p:nvPr/>
        </p:nvSpPr>
        <p:spPr>
          <a:xfrm>
            <a:off x="251520" y="1640994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NucleoCounter</a:t>
            </a:r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GB" sz="4000" dirty="0" smtClean="0">
                <a:solidFill>
                  <a:srgbClr val="002060"/>
                </a:solidFill>
              </a:rPr>
              <a:t> </a:t>
            </a:r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NC-100™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28" y="2276872"/>
            <a:ext cx="882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Robustness of results. </a:t>
            </a:r>
            <a:endParaRPr lang="en-GB" sz="2000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2852936"/>
            <a:ext cx="4546848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Mammallian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cell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size can vary largely (see table).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typical diameter varies between 20-40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m.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Nuclei are almost uniform in size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, ranging between 1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0-12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m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 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Genome between 2.5x10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4.0x10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Advantage of measuring nuclei: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calibration to cell type (size) using the NucleoCounter® NC-100™.</a:t>
            </a:r>
          </a:p>
        </p:txBody>
      </p:sp>
      <p:pic>
        <p:nvPicPr>
          <p:cNvPr id="111622" name="Picture 6" descr="http://book.bionumbers.org/wp-content/uploads/2014/07/120-t1-HumanCellSize-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2492896"/>
            <a:ext cx="3403782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-27384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/>
          <p:cNvSpPr txBox="1"/>
          <p:nvPr/>
        </p:nvSpPr>
        <p:spPr>
          <a:xfrm>
            <a:off x="719572" y="1640994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NucleoCounter®</a:t>
            </a:r>
            <a:r>
              <a:rPr lang="en-GB" sz="4000" dirty="0" smtClean="0">
                <a:solidFill>
                  <a:srgbClr val="002060"/>
                </a:solidFill>
              </a:rPr>
              <a:t> </a:t>
            </a:r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NC-100™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9572" y="2204864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70C0"/>
                </a:solidFill>
              </a:rPr>
              <a:t>The five-components concept:</a:t>
            </a:r>
            <a:endParaRPr lang="en-GB" sz="2000" b="1" i="1" dirty="0" smtClean="0">
              <a:solidFill>
                <a:srgbClr val="0070C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84641" y="2780928"/>
            <a:ext cx="7646726" cy="3662983"/>
            <a:chOff x="748637" y="2852936"/>
            <a:chExt cx="7646726" cy="3662983"/>
          </a:xfrm>
        </p:grpSpPr>
        <p:pic>
          <p:nvPicPr>
            <p:cNvPr id="11" name="Picture 2" descr="X:\NucleoCounter billeder\Koncept med pc.jpg"/>
            <p:cNvPicPr>
              <a:picLocks noChangeAspect="1" noChangeArrowheads="1"/>
            </p:cNvPicPr>
            <p:nvPr/>
          </p:nvPicPr>
          <p:blipFill>
            <a:blip r:embed="rId4" cstate="print"/>
            <a:srcRect t="25723"/>
            <a:stretch>
              <a:fillRect/>
            </a:stretch>
          </p:blipFill>
          <p:spPr bwMode="auto">
            <a:xfrm>
              <a:off x="748637" y="2852936"/>
              <a:ext cx="7646726" cy="366298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>
              <a:off x="4355976" y="3212976"/>
              <a:ext cx="1924831" cy="29165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/>
              <a:r>
                <a:rPr lang="en-US" sz="1200" dirty="0" smtClean="0">
                  <a:latin typeface="Calibri" pitchFamily="34" charset="0"/>
                </a:rPr>
                <a:t>NucleoCounter® NC-100</a:t>
              </a:r>
              <a:r>
                <a:rPr lang="en-US" sz="1200" baseline="30000" dirty="0" smtClean="0">
                  <a:latin typeface="Calibri" pitchFamily="34" charset="0"/>
                </a:rPr>
                <a:t>™</a:t>
              </a:r>
              <a:endParaRPr lang="en-US" sz="1200" baseline="30000" dirty="0">
                <a:latin typeface="Calibri" pitchFamily="34" charset="0"/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4572000" y="5805264"/>
              <a:ext cx="1103002" cy="29637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" dirty="0" err="1" smtClean="0">
                  <a:latin typeface="Calibri" pitchFamily="34" charset="0"/>
                </a:rPr>
                <a:t>NucleoCassette</a:t>
              </a:r>
              <a:endParaRPr lang="en-US" sz="1200" baseline="30000" dirty="0">
                <a:latin typeface="Calibri" pitchFamily="34" charset="0"/>
              </a:endParaRPr>
            </a:p>
          </p:txBody>
        </p:sp>
        <p:sp>
          <p:nvSpPr>
            <p:cNvPr id="15" name="AutoShape 11"/>
            <p:cNvSpPr>
              <a:spLocks noChangeArrowheads="1"/>
            </p:cNvSpPr>
            <p:nvPr/>
          </p:nvSpPr>
          <p:spPr bwMode="auto">
            <a:xfrm>
              <a:off x="6228184" y="5661248"/>
              <a:ext cx="936104" cy="29637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" dirty="0" err="1">
                  <a:latin typeface="Calibri" pitchFamily="34" charset="0"/>
                </a:rPr>
                <a:t>Lysis</a:t>
              </a:r>
              <a:r>
                <a:rPr lang="en-US" sz="1200" dirty="0">
                  <a:latin typeface="Calibri" pitchFamily="34" charset="0"/>
                </a:rPr>
                <a:t> Buffer</a:t>
              </a:r>
              <a:endParaRPr lang="en-US" sz="1200" baseline="30000" dirty="0">
                <a:latin typeface="Calibri" pitchFamily="34" charset="0"/>
              </a:endParaRPr>
            </a:p>
          </p:txBody>
        </p:sp>
        <p:sp>
          <p:nvSpPr>
            <p:cNvPr id="16" name="AutoShape 12"/>
            <p:cNvSpPr>
              <a:spLocks noChangeArrowheads="1"/>
            </p:cNvSpPr>
            <p:nvPr/>
          </p:nvSpPr>
          <p:spPr bwMode="auto">
            <a:xfrm>
              <a:off x="6876256" y="6021288"/>
              <a:ext cx="1175010" cy="29637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" dirty="0">
                  <a:latin typeface="Calibri" pitchFamily="34" charset="0"/>
                </a:rPr>
                <a:t>Stabilizing Buffer</a:t>
              </a:r>
              <a:endParaRPr lang="en-US" sz="1200" baseline="30000" dirty="0">
                <a:latin typeface="Calibri" pitchFamily="34" charset="0"/>
              </a:endParaRPr>
            </a:p>
          </p:txBody>
        </p:sp>
        <p:sp>
          <p:nvSpPr>
            <p:cNvPr id="17" name="AutoShape 13"/>
            <p:cNvSpPr>
              <a:spLocks noChangeArrowheads="1"/>
            </p:cNvSpPr>
            <p:nvPr/>
          </p:nvSpPr>
          <p:spPr bwMode="auto">
            <a:xfrm>
              <a:off x="1331640" y="5733256"/>
              <a:ext cx="1466733" cy="29637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" dirty="0" smtClean="0">
                  <a:latin typeface="Calibri" pitchFamily="34" charset="0"/>
                </a:rPr>
                <a:t>NucleoView</a:t>
              </a:r>
              <a:r>
                <a:rPr lang="en-US" sz="1200" baseline="30000" dirty="0" smtClean="0">
                  <a:latin typeface="Calibri" pitchFamily="34" charset="0"/>
                </a:rPr>
                <a:t> </a:t>
              </a:r>
              <a:r>
                <a:rPr lang="en-US" sz="1200" dirty="0" smtClean="0">
                  <a:latin typeface="Calibri" pitchFamily="34" charset="0"/>
                </a:rPr>
                <a:t>Software</a:t>
              </a:r>
              <a:endParaRPr lang="en-US" sz="1200" dirty="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5949280"/>
            <a:ext cx="918051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/>
          <p:cNvSpPr txBox="1"/>
          <p:nvPr/>
        </p:nvSpPr>
        <p:spPr>
          <a:xfrm>
            <a:off x="251520" y="1713002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count using Reagents A100 and B</a:t>
            </a:r>
            <a:endParaRPr lang="en-GB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4725144"/>
            <a:ext cx="9144000" cy="1368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Lysis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reagent A-100: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Disrupts the plasma membranes of the mammalian cells, rendering the nuclei susceptible to staining with PI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Stabilizing reagent B: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Raises the pH value, allowing PI to stain the DNA of the cells more efficiently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clumpy cells vs single cell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811" y="2420888"/>
            <a:ext cx="5585349" cy="2232248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6084168" y="2708920"/>
            <a:ext cx="2987824" cy="13681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Release of nuclei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Cell cluster separation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Accurate total cell count</a:t>
            </a:r>
            <a:endParaRPr kumimoji="0" lang="da-DK" sz="32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6309320"/>
            <a:ext cx="9180512" cy="576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/>
          <p:cNvSpPr txBox="1"/>
          <p:nvPr/>
        </p:nvSpPr>
        <p:spPr>
          <a:xfrm>
            <a:off x="539552" y="1484784"/>
            <a:ext cx="77768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</a:t>
            </a:r>
          </a:p>
          <a:p>
            <a:r>
              <a:rPr lang="en-GB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NucleoCounter® NC-100™ vs. </a:t>
            </a:r>
            <a:r>
              <a:rPr lang="en-GB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Hemocytometer</a:t>
            </a:r>
            <a:endParaRPr lang="en-GB" sz="2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11751" t="35991" r="14000" b="14010"/>
          <a:stretch>
            <a:fillRect/>
          </a:stretch>
        </p:blipFill>
        <p:spPr bwMode="auto">
          <a:xfrm>
            <a:off x="579877" y="2708920"/>
            <a:ext cx="7984247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87624" y="1916832"/>
            <a:ext cx="6984776" cy="4248472"/>
            <a:chOff x="539552" y="2060848"/>
            <a:chExt cx="6264696" cy="3672408"/>
          </a:xfrm>
        </p:grpSpPr>
        <p:pic>
          <p:nvPicPr>
            <p:cNvPr id="109576" name="Picture 8" descr="Petroff Chamber"/>
            <p:cNvPicPr>
              <a:picLocks noChangeAspect="1" noChangeArrowheads="1"/>
            </p:cNvPicPr>
            <p:nvPr/>
          </p:nvPicPr>
          <p:blipFill>
            <a:blip r:embed="rId3" cstate="print"/>
            <a:srcRect l="33804"/>
            <a:stretch>
              <a:fillRect/>
            </a:stretch>
          </p:blipFill>
          <p:spPr bwMode="auto">
            <a:xfrm>
              <a:off x="539552" y="2060848"/>
              <a:ext cx="3102124" cy="1190625"/>
            </a:xfrm>
            <a:prstGeom prst="rect">
              <a:avLst/>
            </a:prstGeom>
            <a:noFill/>
          </p:spPr>
        </p:pic>
        <p:pic>
          <p:nvPicPr>
            <p:cNvPr id="109578" name="Picture 10" descr="Malassez Chambers"/>
            <p:cNvPicPr>
              <a:picLocks noChangeAspect="1" noChangeArrowheads="1"/>
            </p:cNvPicPr>
            <p:nvPr/>
          </p:nvPicPr>
          <p:blipFill>
            <a:blip r:embed="rId4" cstate="print"/>
            <a:srcRect l="33804"/>
            <a:stretch>
              <a:fillRect/>
            </a:stretch>
          </p:blipFill>
          <p:spPr bwMode="auto">
            <a:xfrm>
              <a:off x="539552" y="3301740"/>
              <a:ext cx="3102124" cy="1190625"/>
            </a:xfrm>
            <a:prstGeom prst="rect">
              <a:avLst/>
            </a:prstGeom>
            <a:noFill/>
          </p:spPr>
        </p:pic>
        <p:pic>
          <p:nvPicPr>
            <p:cNvPr id="109580" name="Picture 12" descr="Nageotte Chambers"/>
            <p:cNvPicPr>
              <a:picLocks noChangeAspect="1" noChangeArrowheads="1"/>
            </p:cNvPicPr>
            <p:nvPr/>
          </p:nvPicPr>
          <p:blipFill>
            <a:blip r:embed="rId5" cstate="print"/>
            <a:srcRect l="33804"/>
            <a:stretch>
              <a:fillRect/>
            </a:stretch>
          </p:blipFill>
          <p:spPr bwMode="auto">
            <a:xfrm>
              <a:off x="539552" y="4542631"/>
              <a:ext cx="3102124" cy="1190625"/>
            </a:xfrm>
            <a:prstGeom prst="rect">
              <a:avLst/>
            </a:prstGeom>
            <a:noFill/>
          </p:spPr>
        </p:pic>
        <p:pic>
          <p:nvPicPr>
            <p:cNvPr id="109582" name="Picture 14" descr="Fuchs-Rosenthal Chambers"/>
            <p:cNvPicPr>
              <a:picLocks noChangeAspect="1" noChangeArrowheads="1"/>
            </p:cNvPicPr>
            <p:nvPr/>
          </p:nvPicPr>
          <p:blipFill>
            <a:blip r:embed="rId6" cstate="print"/>
            <a:srcRect l="33171"/>
            <a:stretch>
              <a:fillRect/>
            </a:stretch>
          </p:blipFill>
          <p:spPr bwMode="auto">
            <a:xfrm>
              <a:off x="3672408" y="2060848"/>
              <a:ext cx="3131840" cy="1190625"/>
            </a:xfrm>
            <a:prstGeom prst="rect">
              <a:avLst/>
            </a:prstGeom>
            <a:noFill/>
          </p:spPr>
        </p:pic>
        <p:pic>
          <p:nvPicPr>
            <p:cNvPr id="109584" name="Picture 16" descr="Thoma Chambers"/>
            <p:cNvPicPr>
              <a:picLocks noChangeAspect="1" noChangeArrowheads="1"/>
            </p:cNvPicPr>
            <p:nvPr/>
          </p:nvPicPr>
          <p:blipFill>
            <a:blip r:embed="rId7" cstate="print"/>
            <a:srcRect l="33170"/>
            <a:stretch>
              <a:fillRect/>
            </a:stretch>
          </p:blipFill>
          <p:spPr bwMode="auto">
            <a:xfrm>
              <a:off x="3672408" y="3301740"/>
              <a:ext cx="3131840" cy="1190625"/>
            </a:xfrm>
            <a:prstGeom prst="rect">
              <a:avLst/>
            </a:prstGeom>
            <a:noFill/>
          </p:spPr>
        </p:pic>
        <p:pic>
          <p:nvPicPr>
            <p:cNvPr id="109588" name="Picture 20" descr="McMaster Chambers"/>
            <p:cNvPicPr>
              <a:picLocks noChangeAspect="1" noChangeArrowheads="1"/>
            </p:cNvPicPr>
            <p:nvPr/>
          </p:nvPicPr>
          <p:blipFill>
            <a:blip r:embed="rId8" cstate="print"/>
            <a:srcRect l="33170"/>
            <a:stretch>
              <a:fillRect/>
            </a:stretch>
          </p:blipFill>
          <p:spPr bwMode="auto">
            <a:xfrm>
              <a:off x="3672408" y="4542631"/>
              <a:ext cx="3131840" cy="1190625"/>
            </a:xfrm>
            <a:prstGeom prst="rect">
              <a:avLst/>
            </a:prstGeom>
            <a:noFill/>
          </p:spPr>
        </p:pic>
      </p:grpSp>
      <p:sp>
        <p:nvSpPr>
          <p:cNvPr id="19" name="TextBox 10"/>
          <p:cNvSpPr txBox="1"/>
          <p:nvPr/>
        </p:nvSpPr>
        <p:spPr>
          <a:xfrm>
            <a:off x="575556" y="6165304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 Counting Chambers</a:t>
            </a:r>
            <a:endParaRPr lang="en-GB" sz="3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6309320"/>
            <a:ext cx="9180512" cy="576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/>
          <p:cNvSpPr txBox="1"/>
          <p:nvPr/>
        </p:nvSpPr>
        <p:spPr>
          <a:xfrm>
            <a:off x="539552" y="1484784"/>
            <a:ext cx="77768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</a:t>
            </a:r>
          </a:p>
          <a:p>
            <a:r>
              <a:rPr lang="en-GB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NucleoCounter® NC-100™ vs. </a:t>
            </a:r>
            <a:r>
              <a:rPr lang="en-GB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Hemocytometer</a:t>
            </a:r>
            <a:endParaRPr lang="en-GB" sz="2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9501" t="23991" r="14000" b="24009"/>
          <a:stretch>
            <a:fillRect/>
          </a:stretch>
        </p:blipFill>
        <p:spPr bwMode="auto">
          <a:xfrm>
            <a:off x="617099" y="2852936"/>
            <a:ext cx="7909802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6309320"/>
            <a:ext cx="9180512" cy="576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/>
          <p:cNvSpPr txBox="1"/>
          <p:nvPr/>
        </p:nvSpPr>
        <p:spPr>
          <a:xfrm>
            <a:off x="539552" y="1484784"/>
            <a:ext cx="77768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Validation</a:t>
            </a:r>
          </a:p>
          <a:p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Installation &amp; </a:t>
            </a:r>
          </a:p>
          <a:p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Operation Qualification (IQ/OQ)</a:t>
            </a:r>
          </a:p>
        </p:txBody>
      </p:sp>
      <p:pic>
        <p:nvPicPr>
          <p:cNvPr id="7" name="Picture 5" descr="Kit_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187624" y="3573016"/>
            <a:ext cx="3748087" cy="222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iqo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26733">
            <a:off x="4702523" y="1881400"/>
            <a:ext cx="3205162" cy="4633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6309320"/>
            <a:ext cx="9180512" cy="576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/>
          <p:cNvSpPr txBox="1"/>
          <p:nvPr/>
        </p:nvSpPr>
        <p:spPr>
          <a:xfrm>
            <a:off x="539552" y="1484784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NucleoView™ Software</a:t>
            </a:r>
            <a:endParaRPr lang="en-GB" sz="2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2420888"/>
            <a:ext cx="5472608" cy="3796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6309320"/>
            <a:ext cx="9180512" cy="576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34888" y="2564904"/>
            <a:ext cx="8229600" cy="35612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Easy operation – no preparation</a:t>
            </a: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High precision &amp; reproducibility</a:t>
            </a: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30 sec. analysis time 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Calibration free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cleaning</a:t>
            </a: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Portable/compact</a:t>
            </a:r>
          </a:p>
          <a:p>
            <a:pPr marL="457200" lvl="0" indent="-45720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60 µl sample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Maintenance and service free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Safe sample handling and disposal 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Detection range: 5 thousand to 2 million cells/ml.</a:t>
            </a:r>
          </a:p>
          <a:p>
            <a:pPr marL="457200" lvl="0" indent="-45720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2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Can be used as a stand alone unit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lang="en-US" sz="21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19572" y="1640994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NucleoCounter®</a:t>
            </a:r>
            <a:r>
              <a:rPr lang="en-GB" sz="4000" dirty="0" smtClean="0">
                <a:solidFill>
                  <a:srgbClr val="002060"/>
                </a:solidFill>
              </a:rPr>
              <a:t> </a:t>
            </a:r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NC-100™ </a:t>
            </a:r>
          </a:p>
        </p:txBody>
      </p:sp>
      <p:pic>
        <p:nvPicPr>
          <p:cNvPr id="11" name="Picture 10" descr="nc-1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4270" y="2420888"/>
            <a:ext cx="4098210" cy="27809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chemometec.com/Renderers/ShowMedia.ashx?i=MediaArchive%3ad753268c-22aa-4afc-bc24-36cd16a47c51"/>
          <p:cNvPicPr>
            <a:picLocks noChangeAspect="1" noChangeArrowheads="1"/>
          </p:cNvPicPr>
          <p:nvPr/>
        </p:nvPicPr>
        <p:blipFill>
          <a:blip r:embed="rId3" cstate="print"/>
          <a:srcRect l="13549" t="5000" r="18705" b="5000"/>
          <a:stretch>
            <a:fillRect/>
          </a:stretch>
        </p:blipFill>
        <p:spPr bwMode="auto">
          <a:xfrm>
            <a:off x="4319464" y="2420888"/>
            <a:ext cx="4824536" cy="3265840"/>
          </a:xfrm>
          <a:prstGeom prst="rect">
            <a:avLst/>
          </a:prstGeom>
          <a:noFill/>
        </p:spPr>
      </p:pic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6309320"/>
            <a:ext cx="9180512" cy="576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/>
          <p:nvPr/>
        </p:nvSpPr>
        <p:spPr>
          <a:xfrm>
            <a:off x="395536" y="1640994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NucleoCounter®</a:t>
            </a:r>
            <a:r>
              <a:rPr lang="en-GB" sz="4000" dirty="0" smtClean="0">
                <a:solidFill>
                  <a:srgbClr val="002060"/>
                </a:solidFill>
              </a:rPr>
              <a:t> </a:t>
            </a:r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YC-100™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536" y="2276872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B050"/>
                </a:solidFill>
              </a:rPr>
              <a:t>Optimized for fast, precise and objective counting and</a:t>
            </a:r>
          </a:p>
          <a:p>
            <a:r>
              <a:rPr lang="en-US" sz="2000" b="1" i="1" dirty="0" smtClean="0">
                <a:solidFill>
                  <a:srgbClr val="00B050"/>
                </a:solidFill>
              </a:rPr>
              <a:t>viability determination of yeast cells</a:t>
            </a:r>
            <a:endParaRPr lang="en-GB" sz="2000" b="1" i="1" dirty="0" smtClean="0">
              <a:solidFill>
                <a:srgbClr val="00B05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34888" y="3068961"/>
            <a:ext cx="3621088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Ideal for: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Yeast cell lab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Yeast research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Fermentation tanks</a:t>
            </a: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34888" y="4653137"/>
            <a:ext cx="3621088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Features: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NucleoView™ Software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Reagent Y100 (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lysis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buffer)</a:t>
            </a:r>
          </a:p>
          <a:p>
            <a:pPr marL="457200" lvl="0" indent="-45720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NucleoCassette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™</a:t>
            </a:r>
          </a:p>
        </p:txBody>
      </p:sp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6309320"/>
            <a:ext cx="9180512" cy="576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/>
          <p:nvPr/>
        </p:nvSpPr>
        <p:spPr>
          <a:xfrm>
            <a:off x="395536" y="1640994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NucleoCounter®</a:t>
            </a:r>
            <a:r>
              <a:rPr lang="en-GB" sz="4000" dirty="0" smtClean="0">
                <a:solidFill>
                  <a:srgbClr val="002060"/>
                </a:solidFill>
              </a:rPr>
              <a:t> </a:t>
            </a:r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SP-100™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536" y="227687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Optimized for fast, precise and objective counting and viability determination in semen samples from ejaculates or extended doses.</a:t>
            </a:r>
            <a:endParaRPr lang="en-GB" sz="20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34888" y="3396133"/>
            <a:ext cx="3477072" cy="29851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Ideal use in: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Artificial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Insemination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lvl="0" indent="-45720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Animal breeding</a:t>
            </a:r>
            <a:b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(Bulls, stallions, sheep, etc)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Features: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SemenView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™ Software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Reagent S100 (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lysis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buffer)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SP1-Cassettes (PI dye)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2338" name="Picture 2" descr="Image result for sp-1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5260" y="1772816"/>
            <a:ext cx="5398740" cy="5398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0" name="Picture 4" descr="https://chemometec.com/wp-content/uploads/2015/03/SC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397968"/>
            <a:ext cx="7115175" cy="4343400"/>
          </a:xfrm>
          <a:prstGeom prst="rect">
            <a:avLst/>
          </a:prstGeom>
          <a:noFill/>
        </p:spPr>
      </p:pic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6309320"/>
            <a:ext cx="9180512" cy="576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/>
          <p:nvPr/>
        </p:nvSpPr>
        <p:spPr>
          <a:xfrm>
            <a:off x="395536" y="1640994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NucleoCounter®</a:t>
            </a:r>
            <a:r>
              <a:rPr lang="en-GB" sz="4000" dirty="0" smtClean="0">
                <a:solidFill>
                  <a:srgbClr val="002060"/>
                </a:solidFill>
              </a:rPr>
              <a:t> </a:t>
            </a:r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SCC-100™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536" y="2276872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Optimized for somatic cell counts in milk.</a:t>
            </a:r>
            <a:endParaRPr lang="en-GB" sz="2000" b="1" i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7544" y="3068960"/>
            <a:ext cx="3189040" cy="28411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Ideal use in: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Milk quality assessment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Grading of milk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Features:</a:t>
            </a:r>
          </a:p>
          <a:p>
            <a:pPr marL="457200" lvl="0" indent="-45720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SomaticView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™ Software</a:t>
            </a:r>
          </a:p>
          <a:p>
            <a:pPr marL="457200" lvl="0" indent="-45720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Reagent C (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lysis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buffer)</a:t>
            </a:r>
          </a:p>
          <a:p>
            <a:pPr marL="457200" lvl="0" indent="-45720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SCC-Cassettes (PI dye)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6309320"/>
            <a:ext cx="9180512" cy="576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/>
          <p:nvPr/>
        </p:nvSpPr>
        <p:spPr>
          <a:xfrm>
            <a:off x="395536" y="1640994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NucleoCounter®</a:t>
            </a:r>
            <a:r>
              <a:rPr lang="en-GB" sz="4000" dirty="0" smtClean="0">
                <a:solidFill>
                  <a:srgbClr val="002060"/>
                </a:solidFill>
              </a:rPr>
              <a:t> </a:t>
            </a:r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SCC-100™ </a:t>
            </a:r>
          </a:p>
        </p:txBody>
      </p:sp>
      <p:sp>
        <p:nvSpPr>
          <p:cNvPr id="149506" name="AutoShape 2" descr="Reagent 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49508" name="AutoShape 4" descr="Reagent 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49510" name="AutoShape 6" descr="Reagent 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149512" name="Picture 8" descr="Comparison between NucleoCounter SCC-100 and Flow Cytome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2384883"/>
            <a:ext cx="4680520" cy="4212469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95536" y="2924944"/>
            <a:ext cx="2952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Outstanding performance compared to industry standard flow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cytometers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GB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9514" name="Picture 10" descr="Image result for outstand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221088"/>
            <a:ext cx="2676525" cy="1704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5877272"/>
            <a:ext cx="9180512" cy="1008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34888" y="2492896"/>
            <a:ext cx="8229600" cy="35612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Extreme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ease of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operation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30 sec. analysis time 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Calibration free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cleaning</a:t>
            </a: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Portable/compact</a:t>
            </a:r>
          </a:p>
          <a:p>
            <a:pPr marL="457200" lvl="0" indent="-45720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Minimal sample volume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Maintenance and service free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Safe sample handling and disposal 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Broad density detection range</a:t>
            </a:r>
          </a:p>
          <a:p>
            <a:pPr marL="457200" lvl="0" indent="-457200">
              <a:spcBef>
                <a:spcPct val="20000"/>
              </a:spcBef>
              <a:buFont typeface="Wingdings" pitchFamily="2" charset="2"/>
              <a:buChar char="ü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 batch-to-batch variation because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calibration to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reference standard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reproducibility in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yeast management and fermentation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95536" y="1640994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NucleoCounter® ‘xC-100’ family</a:t>
            </a:r>
          </a:p>
        </p:txBody>
      </p:sp>
      <p:pic>
        <p:nvPicPr>
          <p:cNvPr id="14" name="Picture 21" descr="range.png"/>
          <p:cNvPicPr>
            <a:picLocks noChangeAspect="1"/>
          </p:cNvPicPr>
          <p:nvPr/>
        </p:nvPicPr>
        <p:blipFill>
          <a:blip r:embed="rId5" cstate="screen"/>
          <a:srcRect t="-5970" b="-17975"/>
          <a:stretch>
            <a:fillRect/>
          </a:stretch>
        </p:blipFill>
        <p:spPr>
          <a:xfrm>
            <a:off x="4067944" y="1988840"/>
            <a:ext cx="4975169" cy="324036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5124655"/>
            <a:ext cx="9180512" cy="1760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/>
          <p:nvPr/>
        </p:nvSpPr>
        <p:spPr>
          <a:xfrm>
            <a:off x="395536" y="1484784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Limitations of manual </a:t>
            </a:r>
          </a:p>
          <a:p>
            <a:r>
              <a:rPr lang="en-GB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GB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brightfield</a:t>
            </a:r>
            <a:r>
              <a:rPr lang="en-GB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-based cell counting</a:t>
            </a:r>
            <a:endParaRPr lang="en-GB" sz="3600" dirty="0" smtClean="0">
              <a:solidFill>
                <a:srgbClr val="00206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211960" y="2852936"/>
            <a:ext cx="4824536" cy="3456384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Subjectivity (‘definition’ of cell)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Sample handling (volume, dilution and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pipetting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errors)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Narrow concentration range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Inclusion of debris and artifacts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Handling of chemicals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Labor intensive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Time consuming</a:t>
            </a:r>
          </a:p>
          <a:p>
            <a:pPr>
              <a:buFont typeface="Wingdings" pitchFamily="2" charset="2"/>
              <a:buChar char="ü"/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9336" name="Picture 8" descr="Image result for limitations clipa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772891"/>
            <a:ext cx="2828925" cy="2600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5124655"/>
            <a:ext cx="9180512" cy="1760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467544" y="4870103"/>
            <a:ext cx="36576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j-lt"/>
              </a:rPr>
              <a:t>Hard to discriminate cells from debris by microscopy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671309" y="4870103"/>
            <a:ext cx="33528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j-lt"/>
              </a:rPr>
              <a:t>Easy to count nuclei by fluorescence microscopy</a:t>
            </a:r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500034" y="1857364"/>
          <a:ext cx="4000528" cy="3000835"/>
        </p:xfrm>
        <a:graphic>
          <a:graphicData uri="http://schemas.openxmlformats.org/presentationml/2006/ole">
            <p:oleObj spid="_x0000_s108551" name="Image" r:id="rId6" imgW="7238095" imgH="5428571" progId="">
              <p:embed/>
            </p:oleObj>
          </a:graphicData>
        </a:graphic>
      </p:graphicFrame>
      <p:graphicFrame>
        <p:nvGraphicFramePr>
          <p:cNvPr id="19" name="Object 5"/>
          <p:cNvGraphicFramePr>
            <a:graphicFrameLocks noChangeAspect="1"/>
          </p:cNvGraphicFramePr>
          <p:nvPr/>
        </p:nvGraphicFramePr>
        <p:xfrm>
          <a:off x="4786314" y="1857364"/>
          <a:ext cx="4000528" cy="3000834"/>
        </p:xfrm>
        <a:graphic>
          <a:graphicData uri="http://schemas.openxmlformats.org/presentationml/2006/ole">
            <p:oleObj spid="_x0000_s108552" name="Image" r:id="rId7" imgW="7238095" imgH="5428571" progId="">
              <p:embed/>
            </p:oleObj>
          </a:graphicData>
        </a:graphic>
      </p:graphicFrame>
      <p:sp>
        <p:nvSpPr>
          <p:cNvPr id="20" name="Line 9"/>
          <p:cNvSpPr>
            <a:spLocks noChangeShapeType="1"/>
          </p:cNvSpPr>
          <p:nvPr/>
        </p:nvSpPr>
        <p:spPr bwMode="auto">
          <a:xfrm>
            <a:off x="2143108" y="2571744"/>
            <a:ext cx="228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 anchor="b"/>
          <a:lstStyle/>
          <a:p>
            <a:endParaRPr lang="en-US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928662" y="3857628"/>
            <a:ext cx="228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 anchor="b"/>
          <a:lstStyle/>
          <a:p>
            <a:endParaRPr lang="en-US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2357422" y="4214818"/>
            <a:ext cx="228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 anchor="b"/>
          <a:lstStyle/>
          <a:p>
            <a:endParaRPr lang="en-US"/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>
            <a:off x="3428992" y="3000372"/>
            <a:ext cx="228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 anchor="b"/>
          <a:lstStyle/>
          <a:p>
            <a:endParaRPr lang="en-US"/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>
            <a:off x="6429388" y="2571744"/>
            <a:ext cx="228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 anchor="b"/>
          <a:lstStyle/>
          <a:p>
            <a:endParaRPr lang="en-US"/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>
            <a:off x="5214942" y="3857628"/>
            <a:ext cx="228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 anchor="b"/>
          <a:lstStyle/>
          <a:p>
            <a:endParaRPr lang="en-US"/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>
            <a:off x="6643702" y="4214818"/>
            <a:ext cx="228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 anchor="b"/>
          <a:lstStyle/>
          <a:p>
            <a:endParaRPr lang="en-US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>
            <a:off x="7786710" y="3000372"/>
            <a:ext cx="228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 anchor="b"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5000628" y="3643314"/>
            <a:ext cx="228600" cy="2286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5124655"/>
            <a:ext cx="9180512" cy="1760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/>
          <p:nvPr/>
        </p:nvSpPr>
        <p:spPr>
          <a:xfrm>
            <a:off x="251520" y="1496978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NucleoCounter®</a:t>
            </a:r>
            <a:endParaRPr lang="en-GB" sz="4000" dirty="0" smtClean="0">
              <a:solidFill>
                <a:srgbClr val="002060"/>
              </a:solidFill>
            </a:endParaRPr>
          </a:p>
        </p:txBody>
      </p:sp>
      <p:pic>
        <p:nvPicPr>
          <p:cNvPr id="15" name="Picture 21" descr="range.png"/>
          <p:cNvPicPr>
            <a:picLocks noChangeAspect="1"/>
          </p:cNvPicPr>
          <p:nvPr/>
        </p:nvPicPr>
        <p:blipFill>
          <a:blip r:embed="rId4" cstate="screen"/>
          <a:srcRect t="-5970" b="-17975"/>
          <a:stretch>
            <a:fillRect/>
          </a:stretch>
        </p:blipFill>
        <p:spPr>
          <a:xfrm>
            <a:off x="5719717" y="2348880"/>
            <a:ext cx="3316779" cy="21602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51520" y="2060848"/>
            <a:ext cx="763284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</a:rPr>
              <a:t>The first fluorescence-based automated cell counters in the market</a:t>
            </a:r>
          </a:p>
          <a:p>
            <a:endParaRPr lang="en-GB" sz="2000" dirty="0" smtClean="0">
              <a:solidFill>
                <a:srgbClr val="002060"/>
              </a:solidFill>
            </a:endParaRPr>
          </a:p>
          <a:p>
            <a:endParaRPr lang="en-GB" sz="2000" dirty="0" smtClean="0">
              <a:solidFill>
                <a:srgbClr val="002060"/>
              </a:solidFill>
            </a:endParaRPr>
          </a:p>
          <a:p>
            <a:r>
              <a:rPr lang="en-GB" sz="2800" dirty="0" smtClean="0">
                <a:solidFill>
                  <a:srgbClr val="002060"/>
                </a:solidFill>
              </a:rPr>
              <a:t>The xC-100 product family :</a:t>
            </a:r>
          </a:p>
          <a:p>
            <a:pPr defTabSz="720000"/>
            <a:endParaRPr lang="en-GB" sz="2800" dirty="0" smtClean="0">
              <a:solidFill>
                <a:srgbClr val="002060"/>
              </a:solidFill>
            </a:endParaRPr>
          </a:p>
          <a:p>
            <a:pPr lvl="2" defTabSz="720000">
              <a:spcBef>
                <a:spcPts val="600"/>
              </a:spcBef>
            </a:pPr>
            <a:r>
              <a:rPr lang="en-US" b="1" dirty="0" smtClean="0">
                <a:solidFill>
                  <a:srgbClr val="002060"/>
                </a:solidFill>
              </a:rPr>
              <a:t>NC-100™	</a:t>
            </a:r>
            <a:r>
              <a:rPr lang="en-US" dirty="0" smtClean="0">
                <a:solidFill>
                  <a:srgbClr val="002060"/>
                </a:solidFill>
              </a:rPr>
              <a:t>Mammalian cells in cell cultures</a:t>
            </a:r>
          </a:p>
          <a:p>
            <a:pPr lvl="2" defTabSz="720000">
              <a:spcBef>
                <a:spcPts val="600"/>
              </a:spcBef>
            </a:pPr>
            <a:r>
              <a:rPr lang="en-US" b="1" dirty="0" smtClean="0">
                <a:solidFill>
                  <a:srgbClr val="002060"/>
                </a:solidFill>
              </a:rPr>
              <a:t>YC-100™ 	</a:t>
            </a:r>
            <a:r>
              <a:rPr lang="en-US" dirty="0" smtClean="0">
                <a:solidFill>
                  <a:srgbClr val="002060"/>
                </a:solidFill>
              </a:rPr>
              <a:t>Yeasts cells in beverage and biotech/</a:t>
            </a:r>
            <a:r>
              <a:rPr lang="en-US" dirty="0" err="1" smtClean="0">
                <a:solidFill>
                  <a:srgbClr val="002060"/>
                </a:solidFill>
              </a:rPr>
              <a:t>pharma</a:t>
            </a:r>
            <a:endParaRPr lang="en-US" dirty="0" smtClean="0">
              <a:solidFill>
                <a:srgbClr val="002060"/>
              </a:solidFill>
            </a:endParaRPr>
          </a:p>
          <a:p>
            <a:pPr lvl="2" defTabSz="720000">
              <a:spcBef>
                <a:spcPts val="600"/>
              </a:spcBef>
            </a:pPr>
            <a:r>
              <a:rPr lang="en-US" b="1" dirty="0" smtClean="0">
                <a:solidFill>
                  <a:srgbClr val="002060"/>
                </a:solidFill>
              </a:rPr>
              <a:t>SP-100™	</a:t>
            </a:r>
            <a:r>
              <a:rPr lang="en-US" dirty="0" smtClean="0">
                <a:solidFill>
                  <a:srgbClr val="002060"/>
                </a:solidFill>
              </a:rPr>
              <a:t>Sperm cells in semen</a:t>
            </a:r>
          </a:p>
          <a:p>
            <a:pPr lvl="2" defTabSz="720000">
              <a:spcBef>
                <a:spcPts val="600"/>
              </a:spcBef>
            </a:pPr>
            <a:r>
              <a:rPr lang="en-US" b="1" dirty="0" smtClean="0">
                <a:solidFill>
                  <a:srgbClr val="002060"/>
                </a:solidFill>
              </a:rPr>
              <a:t>SCC-100™ 	</a:t>
            </a:r>
            <a:r>
              <a:rPr lang="en-US" dirty="0" smtClean="0">
                <a:solidFill>
                  <a:srgbClr val="002060"/>
                </a:solidFill>
              </a:rPr>
              <a:t>Somatic cells in milk</a:t>
            </a:r>
          </a:p>
        </p:txBody>
      </p:sp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5124655"/>
            <a:ext cx="9180512" cy="1760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/>
          <p:nvPr/>
        </p:nvSpPr>
        <p:spPr>
          <a:xfrm>
            <a:off x="251520" y="1700808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NucleoCounter®</a:t>
            </a:r>
            <a:r>
              <a:rPr lang="en-GB" sz="4000" dirty="0" smtClean="0">
                <a:solidFill>
                  <a:srgbClr val="002060"/>
                </a:solidFill>
              </a:rPr>
              <a:t> </a:t>
            </a:r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</a:t>
            </a:r>
            <a:endParaRPr lang="en-GB" sz="4000" dirty="0" smtClean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2315775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Automation, reliability and ease in operation</a:t>
            </a:r>
            <a:endParaRPr lang="en-US" sz="2400" dirty="0" smtClean="0">
              <a:solidFill>
                <a:srgbClr val="002060"/>
              </a:solidFill>
            </a:endParaRPr>
          </a:p>
        </p:txBody>
      </p:sp>
      <p:pic>
        <p:nvPicPr>
          <p:cNvPr id="20" name="Picture 19" descr="NC_load_1_N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114532"/>
            <a:ext cx="2592288" cy="1673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21" name="Picture 20" descr="NC_load_2_N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3114532"/>
            <a:ext cx="2592288" cy="1673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22" name="Picture 21" descr="NC_load_3_N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3114532"/>
            <a:ext cx="2592288" cy="1673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539552" y="4859868"/>
            <a:ext cx="6394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i="1" dirty="0" smtClean="0"/>
              <a:t>Lyse			Load			  Count</a:t>
            </a:r>
            <a:endParaRPr lang="da-DK" b="1" i="1" dirty="0"/>
          </a:p>
        </p:txBody>
      </p:sp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6021288"/>
            <a:ext cx="9180512" cy="8640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806896" y="5373216"/>
            <a:ext cx="8229600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Fluorescence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the emission of light by a substance that has absorbed light or other electromagnetic radiation. In most cases, the emitted light has a longer wavelength, and therefore lower energy, than the absorbed radiation (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Stoke’s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Law).</a:t>
            </a:r>
            <a:endParaRPr kumimoji="0" lang="da-DK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2" descr="Image result for visible spectru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8172" y="2395976"/>
            <a:ext cx="6347048" cy="3029617"/>
          </a:xfrm>
          <a:prstGeom prst="rect">
            <a:avLst/>
          </a:prstGeom>
          <a:noFill/>
        </p:spPr>
      </p:pic>
      <p:sp>
        <p:nvSpPr>
          <p:cNvPr id="15" name="TextBox 10"/>
          <p:cNvSpPr txBox="1"/>
          <p:nvPr/>
        </p:nvSpPr>
        <p:spPr>
          <a:xfrm>
            <a:off x="251520" y="1700808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NucleoCounter®</a:t>
            </a:r>
            <a:r>
              <a:rPr lang="en-GB" sz="4000" dirty="0" smtClean="0">
                <a:solidFill>
                  <a:srgbClr val="002060"/>
                </a:solidFill>
              </a:rPr>
              <a:t> </a:t>
            </a:r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endParaRPr lang="en-GB" sz="40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5124655"/>
            <a:ext cx="9180512" cy="1760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/>
          <p:nvPr/>
        </p:nvSpPr>
        <p:spPr>
          <a:xfrm>
            <a:off x="251520" y="1700808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NucleoCounter®</a:t>
            </a:r>
            <a:r>
              <a:rPr lang="en-GB" sz="4000" dirty="0" smtClean="0">
                <a:solidFill>
                  <a:srgbClr val="002060"/>
                </a:solidFill>
              </a:rPr>
              <a:t> </a:t>
            </a:r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endParaRPr lang="en-GB" sz="4000" dirty="0" smtClean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2315775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800" dirty="0" err="1" smtClean="0">
                <a:solidFill>
                  <a:srgbClr val="002060"/>
                </a:solidFill>
              </a:rPr>
              <a:t>Integrated</a:t>
            </a:r>
            <a:r>
              <a:rPr lang="da-DK" sz="2800" dirty="0" smtClean="0">
                <a:solidFill>
                  <a:srgbClr val="002060"/>
                </a:solidFill>
              </a:rPr>
              <a:t> </a:t>
            </a:r>
            <a:r>
              <a:rPr lang="da-DK" sz="2800" dirty="0" err="1" smtClean="0">
                <a:solidFill>
                  <a:srgbClr val="002060"/>
                </a:solidFill>
              </a:rPr>
              <a:t>Fluorescence</a:t>
            </a:r>
            <a:r>
              <a:rPr lang="da-DK" sz="2800" dirty="0" smtClean="0">
                <a:solidFill>
                  <a:srgbClr val="002060"/>
                </a:solidFill>
              </a:rPr>
              <a:t> </a:t>
            </a:r>
            <a:r>
              <a:rPr lang="da-DK" sz="2800" dirty="0" err="1" smtClean="0">
                <a:solidFill>
                  <a:srgbClr val="002060"/>
                </a:solidFill>
              </a:rPr>
              <a:t>Microscope</a:t>
            </a:r>
            <a:endParaRPr lang="en-US" sz="2400" dirty="0" smtClean="0">
              <a:solidFill>
                <a:srgbClr val="002060"/>
              </a:solidFill>
            </a:endParaRPr>
          </a:p>
        </p:txBody>
      </p:sp>
      <p:sp>
        <p:nvSpPr>
          <p:cNvPr id="11" name="Content Placeholder 11"/>
          <p:cNvSpPr txBox="1">
            <a:spLocks/>
          </p:cNvSpPr>
          <p:nvPr/>
        </p:nvSpPr>
        <p:spPr>
          <a:xfrm>
            <a:off x="5364088" y="4221088"/>
            <a:ext cx="3779912" cy="963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Lenses: magnification &lt;1X.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Excitation filter: sorts out green light.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Emission filter: sorts out long wave length including red light.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CCD: Charged Coupled Device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LED: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Light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E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mitting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Diodes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2708920"/>
            <a:ext cx="449759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h.CMDK\Desktop\Bølgen_Transparant-baggrun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3559" r="397" b="-1113"/>
          <a:stretch/>
        </p:blipFill>
        <p:spPr bwMode="auto">
          <a:xfrm>
            <a:off x="-36512" y="2583"/>
            <a:ext cx="9195419" cy="180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ndertitel 2"/>
          <p:cNvSpPr txBox="1">
            <a:spLocks/>
          </p:cNvSpPr>
          <p:nvPr/>
        </p:nvSpPr>
        <p:spPr>
          <a:xfrm>
            <a:off x="31849" y="6309320"/>
            <a:ext cx="9139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b="1" dirty="0" smtClean="0">
                <a:solidFill>
                  <a:schemeClr val="bg1"/>
                </a:solidFill>
              </a:rPr>
              <a:t>www.chemometec.com</a:t>
            </a:r>
            <a:endParaRPr lang="da-DK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lah.CMDK\Desktop\Bund 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4" t="-13405"/>
          <a:stretch/>
        </p:blipFill>
        <p:spPr bwMode="auto">
          <a:xfrm>
            <a:off x="-36512" y="5124655"/>
            <a:ext cx="9180512" cy="1760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/>
          <p:nvPr/>
        </p:nvSpPr>
        <p:spPr>
          <a:xfrm>
            <a:off x="251520" y="1700808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NucleoCounter®</a:t>
            </a:r>
            <a:r>
              <a:rPr lang="en-GB" sz="4000" dirty="0" smtClean="0">
                <a:solidFill>
                  <a:srgbClr val="002060"/>
                </a:solidFill>
              </a:rPr>
              <a:t> </a:t>
            </a:r>
            <a:r>
              <a:rPr lang="en-GB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endParaRPr lang="en-GB" sz="4000" dirty="0" smtClean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2315775"/>
            <a:ext cx="3600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Highly reliable LEDs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/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Minimal intensity drift after millions of measurements.</a:t>
            </a:r>
            <a:endParaRPr lang="en-US" sz="2400" dirty="0" smtClean="0">
              <a:solidFill>
                <a:srgbClr val="00206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851920" y="2497951"/>
            <a:ext cx="4824536" cy="3379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Untitled-4.png"/>
          <p:cNvPicPr>
            <a:picLocks noChangeAspect="1"/>
          </p:cNvPicPr>
          <p:nvPr/>
        </p:nvPicPr>
        <p:blipFill>
          <a:blip r:embed="rId5" cstate="print"/>
          <a:srcRect t="80253"/>
          <a:stretch>
            <a:fillRect/>
          </a:stretch>
        </p:blipFill>
        <p:spPr>
          <a:xfrm>
            <a:off x="395536" y="4149080"/>
            <a:ext cx="3168352" cy="6480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31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9479</TotalTime>
  <Words>1478</Words>
  <Application>Microsoft Office PowerPoint</Application>
  <PresentationFormat>On-screen Show (4:3)</PresentationFormat>
  <Paragraphs>236</Paragraphs>
  <Slides>28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Wingdings</vt:lpstr>
      <vt:lpstr>Times New Roman</vt:lpstr>
      <vt:lpstr>Symbol</vt:lpstr>
      <vt:lpstr>Kontortema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 Portfolio Presentation</dc:title>
  <dc:creator>Geziel Aguilar</dc:creator>
  <cp:lastModifiedBy>Geziel Aguilar</cp:lastModifiedBy>
  <cp:revision>176</cp:revision>
  <dcterms:created xsi:type="dcterms:W3CDTF">2015-10-22T11:02:48Z</dcterms:created>
  <dcterms:modified xsi:type="dcterms:W3CDTF">2016-11-02T07:18:30Z</dcterms:modified>
</cp:coreProperties>
</file>